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3"/>
  </p:notesMasterIdLst>
  <p:sldIdLst>
    <p:sldId id="256" r:id="rId2"/>
    <p:sldId id="257" r:id="rId3"/>
    <p:sldId id="258" r:id="rId4"/>
    <p:sldId id="262" r:id="rId5"/>
    <p:sldId id="261" r:id="rId6"/>
    <p:sldId id="260" r:id="rId7"/>
    <p:sldId id="259" r:id="rId8"/>
    <p:sldId id="263" r:id="rId9"/>
    <p:sldId id="264" r:id="rId10"/>
    <p:sldId id="265" r:id="rId11"/>
    <p:sldId id="274" r:id="rId12"/>
    <p:sldId id="267" r:id="rId13"/>
    <p:sldId id="266" r:id="rId14"/>
    <p:sldId id="268" r:id="rId15"/>
    <p:sldId id="269" r:id="rId16"/>
    <p:sldId id="270" r:id="rId17"/>
    <p:sldId id="271" r:id="rId18"/>
    <p:sldId id="273" r:id="rId19"/>
    <p:sldId id="272" r:id="rId20"/>
    <p:sldId id="283" r:id="rId21"/>
    <p:sldId id="275" r:id="rId22"/>
    <p:sldId id="276" r:id="rId23"/>
    <p:sldId id="314" r:id="rId24"/>
    <p:sldId id="313" r:id="rId25"/>
    <p:sldId id="315" r:id="rId26"/>
    <p:sldId id="316" r:id="rId27"/>
    <p:sldId id="279" r:id="rId28"/>
    <p:sldId id="280" r:id="rId29"/>
    <p:sldId id="281" r:id="rId30"/>
    <p:sldId id="282"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5" r:id="rId48"/>
    <p:sldId id="304" r:id="rId49"/>
    <p:sldId id="306" r:id="rId50"/>
    <p:sldId id="307" r:id="rId51"/>
    <p:sldId id="308" r:id="rId52"/>
    <p:sldId id="302" r:id="rId53"/>
    <p:sldId id="309" r:id="rId54"/>
    <p:sldId id="310" r:id="rId55"/>
    <p:sldId id="311" r:id="rId56"/>
    <p:sldId id="300" r:id="rId57"/>
    <p:sldId id="301" r:id="rId58"/>
    <p:sldId id="303" r:id="rId59"/>
    <p:sldId id="312" r:id="rId60"/>
    <p:sldId id="317" r:id="rId61"/>
    <p:sldId id="318" r:id="rId62"/>
    <p:sldId id="319" r:id="rId63"/>
    <p:sldId id="320" r:id="rId64"/>
    <p:sldId id="321" r:id="rId65"/>
    <p:sldId id="322" r:id="rId66"/>
    <p:sldId id="323" r:id="rId67"/>
    <p:sldId id="324" r:id="rId68"/>
    <p:sldId id="325" r:id="rId69"/>
    <p:sldId id="326" r:id="rId70"/>
    <p:sldId id="327" r:id="rId71"/>
    <p:sldId id="362" r:id="rId72"/>
    <p:sldId id="328" r:id="rId73"/>
    <p:sldId id="368" r:id="rId74"/>
    <p:sldId id="329" r:id="rId75"/>
    <p:sldId id="363" r:id="rId76"/>
    <p:sldId id="369" r:id="rId77"/>
    <p:sldId id="370" r:id="rId78"/>
    <p:sldId id="330" r:id="rId79"/>
    <p:sldId id="371" r:id="rId80"/>
    <p:sldId id="331" r:id="rId81"/>
    <p:sldId id="332" r:id="rId82"/>
    <p:sldId id="372" r:id="rId83"/>
    <p:sldId id="373" r:id="rId84"/>
    <p:sldId id="333" r:id="rId85"/>
    <p:sldId id="334" r:id="rId86"/>
    <p:sldId id="374" r:id="rId87"/>
    <p:sldId id="376" r:id="rId88"/>
    <p:sldId id="377" r:id="rId89"/>
    <p:sldId id="378" r:id="rId90"/>
    <p:sldId id="375" r:id="rId91"/>
    <p:sldId id="364" r:id="rId92"/>
    <p:sldId id="379" r:id="rId93"/>
    <p:sldId id="380" r:id="rId94"/>
    <p:sldId id="381" r:id="rId95"/>
    <p:sldId id="382" r:id="rId96"/>
    <p:sldId id="365" r:id="rId97"/>
    <p:sldId id="383" r:id="rId98"/>
    <p:sldId id="366" r:id="rId99"/>
    <p:sldId id="367"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55" r:id="rId120"/>
    <p:sldId id="356" r:id="rId121"/>
    <p:sldId id="357" r:id="rId122"/>
    <p:sldId id="360" r:id="rId123"/>
    <p:sldId id="358" r:id="rId124"/>
    <p:sldId id="359" r:id="rId125"/>
    <p:sldId id="361"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4" r:id="rId145"/>
    <p:sldId id="402" r:id="rId146"/>
    <p:sldId id="403" r:id="rId147"/>
    <p:sldId id="405" r:id="rId148"/>
    <p:sldId id="406" r:id="rId149"/>
    <p:sldId id="407" r:id="rId150"/>
    <p:sldId id="425" r:id="rId151"/>
    <p:sldId id="424" r:id="rId152"/>
    <p:sldId id="408" r:id="rId153"/>
    <p:sldId id="409" r:id="rId154"/>
    <p:sldId id="410" r:id="rId155"/>
    <p:sldId id="411" r:id="rId156"/>
    <p:sldId id="412" r:id="rId157"/>
    <p:sldId id="426" r:id="rId158"/>
    <p:sldId id="413" r:id="rId159"/>
    <p:sldId id="427" r:id="rId160"/>
    <p:sldId id="414" r:id="rId161"/>
    <p:sldId id="428" r:id="rId162"/>
    <p:sldId id="415" r:id="rId163"/>
    <p:sldId id="416" r:id="rId164"/>
    <p:sldId id="417" r:id="rId165"/>
    <p:sldId id="429" r:id="rId166"/>
    <p:sldId id="418" r:id="rId167"/>
    <p:sldId id="419" r:id="rId168"/>
    <p:sldId id="420" r:id="rId169"/>
    <p:sldId id="421" r:id="rId170"/>
    <p:sldId id="422" r:id="rId171"/>
    <p:sldId id="423" r:id="rId1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9" d="100"/>
          <a:sy n="59" d="100"/>
        </p:scale>
        <p:origin x="-1380"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E7653-DAF8-4473-B4F7-4CD5EB683167}" type="datetimeFigureOut">
              <a:rPr lang="en-US" smtClean="0"/>
              <a:pPr/>
              <a:t>3/18/2015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B5E1E2-AB07-480C-B33C-DD3055C13A0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5ECB88-8910-4D43-9A07-D65F9C6E8933}" type="datetime1">
              <a:rPr lang="en-US" smtClean="0"/>
              <a:pPr/>
              <a:t>3/18/2015</a:t>
            </a:fld>
            <a:endParaRPr lang="en-US"/>
          </a:p>
        </p:txBody>
      </p:sp>
      <p:sp>
        <p:nvSpPr>
          <p:cNvPr id="5" name="Footer Placeholder 4"/>
          <p:cNvSpPr>
            <a:spLocks noGrp="1"/>
          </p:cNvSpPr>
          <p:nvPr>
            <p:ph type="ftr" sz="quarter" idx="11"/>
          </p:nvPr>
        </p:nvSpPr>
        <p:spPr/>
        <p:txBody>
          <a:bodyPr/>
          <a:lstStyle/>
          <a:p>
            <a:r>
              <a:rPr lang="en-US" smtClean="0"/>
              <a:t>CAN</a:t>
            </a:r>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15F56-C714-471A-8236-CBFE99B15527}" type="datetime1">
              <a:rPr lang="en-US" smtClean="0"/>
              <a:pPr/>
              <a:t>3/18/2015</a:t>
            </a:fld>
            <a:endParaRPr lang="en-US"/>
          </a:p>
        </p:txBody>
      </p:sp>
      <p:sp>
        <p:nvSpPr>
          <p:cNvPr id="5" name="Footer Placeholder 4"/>
          <p:cNvSpPr>
            <a:spLocks noGrp="1"/>
          </p:cNvSpPr>
          <p:nvPr>
            <p:ph type="ftr" sz="quarter" idx="11"/>
          </p:nvPr>
        </p:nvSpPr>
        <p:spPr/>
        <p:txBody>
          <a:bodyPr/>
          <a:lstStyle/>
          <a:p>
            <a:r>
              <a:rPr lang="en-US" smtClean="0"/>
              <a:t>CAN</a:t>
            </a:r>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0D4ED1-CC29-433C-BEEE-759AEFACC6D4}" type="datetime1">
              <a:rPr lang="en-US" smtClean="0"/>
              <a:pPr/>
              <a:t>3/18/2015</a:t>
            </a:fld>
            <a:endParaRPr lang="en-US"/>
          </a:p>
        </p:txBody>
      </p:sp>
      <p:sp>
        <p:nvSpPr>
          <p:cNvPr id="5" name="Footer Placeholder 4"/>
          <p:cNvSpPr>
            <a:spLocks noGrp="1"/>
          </p:cNvSpPr>
          <p:nvPr>
            <p:ph type="ftr" sz="quarter" idx="11"/>
          </p:nvPr>
        </p:nvSpPr>
        <p:spPr/>
        <p:txBody>
          <a:bodyPr/>
          <a:lstStyle/>
          <a:p>
            <a:r>
              <a:rPr lang="en-US" smtClean="0"/>
              <a:t>CAN</a:t>
            </a:r>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4FE95A-BF92-4516-9935-CE7DF6B8662A}" type="datetime1">
              <a:rPr lang="en-US" smtClean="0"/>
              <a:pPr/>
              <a:t>3/18/2015</a:t>
            </a:fld>
            <a:endParaRPr lang="en-US"/>
          </a:p>
        </p:txBody>
      </p:sp>
      <p:sp>
        <p:nvSpPr>
          <p:cNvPr id="5" name="Footer Placeholder 4"/>
          <p:cNvSpPr>
            <a:spLocks noGrp="1"/>
          </p:cNvSpPr>
          <p:nvPr>
            <p:ph type="ftr" sz="quarter" idx="11"/>
          </p:nvPr>
        </p:nvSpPr>
        <p:spPr/>
        <p:txBody>
          <a:bodyPr/>
          <a:lstStyle/>
          <a:p>
            <a:r>
              <a:rPr lang="en-US" smtClean="0"/>
              <a:t>CAN</a:t>
            </a:r>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5BAA0C-96C2-47A4-B345-8FCB4F74C119}" type="datetime1">
              <a:rPr lang="en-US" smtClean="0"/>
              <a:pPr/>
              <a:t>3/18/2015</a:t>
            </a:fld>
            <a:endParaRPr lang="en-US"/>
          </a:p>
        </p:txBody>
      </p:sp>
      <p:sp>
        <p:nvSpPr>
          <p:cNvPr id="5" name="Footer Placeholder 4"/>
          <p:cNvSpPr>
            <a:spLocks noGrp="1"/>
          </p:cNvSpPr>
          <p:nvPr>
            <p:ph type="ftr" sz="quarter" idx="11"/>
          </p:nvPr>
        </p:nvSpPr>
        <p:spPr/>
        <p:txBody>
          <a:bodyPr/>
          <a:lstStyle/>
          <a:p>
            <a:r>
              <a:rPr lang="en-US" smtClean="0"/>
              <a:t>CAN</a:t>
            </a:r>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DE842A-D173-4C25-86C1-939139344ED2}" type="datetime1">
              <a:rPr lang="en-US" smtClean="0"/>
              <a:pPr/>
              <a:t>3/18/2015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
        <p:nvSpPr>
          <p:cNvPr id="7" name="Slide Number Placeholder 6"/>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581640-3DF6-4BAA-8F18-34CFAD5AE23A}" type="datetime1">
              <a:rPr lang="en-US" smtClean="0"/>
              <a:pPr/>
              <a:t>3/18/2015</a:t>
            </a:fld>
            <a:endParaRPr lang="en-US"/>
          </a:p>
        </p:txBody>
      </p:sp>
      <p:sp>
        <p:nvSpPr>
          <p:cNvPr id="8" name="Footer Placeholder 7"/>
          <p:cNvSpPr>
            <a:spLocks noGrp="1"/>
          </p:cNvSpPr>
          <p:nvPr>
            <p:ph type="ftr" sz="quarter" idx="11"/>
          </p:nvPr>
        </p:nvSpPr>
        <p:spPr/>
        <p:txBody>
          <a:bodyPr/>
          <a:lstStyle/>
          <a:p>
            <a:r>
              <a:rPr lang="en-US" smtClean="0"/>
              <a:t>CAN</a:t>
            </a:r>
            <a:endParaRPr lang="en-US"/>
          </a:p>
        </p:txBody>
      </p:sp>
      <p:sp>
        <p:nvSpPr>
          <p:cNvPr id="9" name="Slide Number Placeholder 8"/>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C405A9-CFD7-4F51-B333-E9A314D3B826}" type="datetime1">
              <a:rPr lang="en-US" smtClean="0"/>
              <a:pPr/>
              <a:t>3/18/2015</a:t>
            </a:fld>
            <a:endParaRPr lang="en-US"/>
          </a:p>
        </p:txBody>
      </p:sp>
      <p:sp>
        <p:nvSpPr>
          <p:cNvPr id="4" name="Footer Placeholder 3"/>
          <p:cNvSpPr>
            <a:spLocks noGrp="1"/>
          </p:cNvSpPr>
          <p:nvPr>
            <p:ph type="ftr" sz="quarter" idx="11"/>
          </p:nvPr>
        </p:nvSpPr>
        <p:spPr/>
        <p:txBody>
          <a:bodyPr/>
          <a:lstStyle/>
          <a:p>
            <a:r>
              <a:rPr lang="en-US" smtClean="0"/>
              <a:t>CAN</a:t>
            </a:r>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F03E5-2AC0-4104-A30B-0102D04859A4}" type="datetime1">
              <a:rPr lang="en-US" smtClean="0"/>
              <a:pPr/>
              <a:t>3/18/2015</a:t>
            </a:fld>
            <a:endParaRPr lang="en-US"/>
          </a:p>
        </p:txBody>
      </p:sp>
      <p:sp>
        <p:nvSpPr>
          <p:cNvPr id="3" name="Footer Placeholder 2"/>
          <p:cNvSpPr>
            <a:spLocks noGrp="1"/>
          </p:cNvSpPr>
          <p:nvPr>
            <p:ph type="ftr" sz="quarter" idx="11"/>
          </p:nvPr>
        </p:nvSpPr>
        <p:spPr/>
        <p:txBody>
          <a:bodyPr/>
          <a:lstStyle/>
          <a:p>
            <a:r>
              <a:rPr lang="en-US" smtClean="0"/>
              <a:t>CAN</a:t>
            </a:r>
            <a:endParaRPr lang="en-US"/>
          </a:p>
        </p:txBody>
      </p:sp>
      <p:sp>
        <p:nvSpPr>
          <p:cNvPr id="4" name="Slide Number Placeholder 3"/>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72E301-0E97-4444-A727-3971B829E17B}" type="datetime1">
              <a:rPr lang="en-US" smtClean="0"/>
              <a:pPr/>
              <a:t>3/18/2015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
        <p:nvSpPr>
          <p:cNvPr id="7" name="Slide Number Placeholder 6"/>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2B3FB8-3C73-4D24-84F2-1E530F77D140}" type="datetime1">
              <a:rPr lang="en-US" smtClean="0"/>
              <a:pPr/>
              <a:t>3/18/2015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
        <p:nvSpPr>
          <p:cNvPr id="7" name="Slide Number Placeholder 6"/>
          <p:cNvSpPr>
            <a:spLocks noGrp="1"/>
          </p:cNvSpPr>
          <p:nvPr>
            <p:ph type="sldNum" sz="quarter" idx="12"/>
          </p:nvPr>
        </p:nvSpPr>
        <p:spPr/>
        <p:txBody>
          <a:bodyPr/>
          <a:lstStyle/>
          <a:p>
            <a:fld id="{FE9F5F15-BEB1-4B63-BAA6-7C8FB1A2C5E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0ABC4-73DE-473D-B93E-50ABF3C6A01F}" type="datetime1">
              <a:rPr lang="en-US" smtClean="0"/>
              <a:pPr/>
              <a:t>3/18/2015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F5F15-BEB1-4B63-BAA6-7C8FB1A2C5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a:t>
            </a:r>
            <a:r>
              <a:rPr lang="en-US" dirty="0"/>
              <a:t>types of CAN protocols: 2.0A and 2.0B</a:t>
            </a:r>
            <a:r>
              <a:rPr lang="en-US" dirty="0" smtClean="0"/>
              <a:t>.</a:t>
            </a:r>
          </a:p>
          <a:p>
            <a:r>
              <a:rPr lang="en-US" dirty="0"/>
              <a:t>CAN 2.0A is </a:t>
            </a:r>
            <a:r>
              <a:rPr lang="en-US" dirty="0" smtClean="0"/>
              <a:t>the earlier </a:t>
            </a:r>
            <a:r>
              <a:rPr lang="en-US" dirty="0"/>
              <a:t>standard with 11 bits of identifier, while CAN 2.0B is the new extended </a:t>
            </a:r>
            <a:r>
              <a:rPr lang="en-US" dirty="0" smtClean="0"/>
              <a:t>standard with </a:t>
            </a:r>
            <a:r>
              <a:rPr lang="en-US" dirty="0"/>
              <a:t>29 bits of identifier</a:t>
            </a:r>
            <a:r>
              <a:rPr lang="en-US" dirty="0" smtClean="0"/>
              <a:t>.</a:t>
            </a:r>
          </a:p>
          <a:p>
            <a:r>
              <a:rPr lang="en-US" dirty="0" smtClean="0"/>
              <a:t>Two </a:t>
            </a:r>
            <a:r>
              <a:rPr lang="en-US" dirty="0"/>
              <a:t>types of 2.0A </a:t>
            </a:r>
            <a:r>
              <a:rPr lang="en-US" dirty="0" smtClean="0"/>
              <a:t>controllers.</a:t>
            </a:r>
            <a:r>
              <a:rPr lang="en-US" dirty="0"/>
              <a:t> </a:t>
            </a:r>
            <a:endParaRPr lang="en-US" dirty="0" smtClean="0"/>
          </a:p>
          <a:p>
            <a:r>
              <a:rPr lang="en-US" dirty="0" smtClean="0"/>
              <a:t>The </a:t>
            </a:r>
            <a:r>
              <a:rPr lang="en-US" dirty="0"/>
              <a:t>first is capable of sending and </a:t>
            </a:r>
            <a:r>
              <a:rPr lang="en-US" dirty="0" smtClean="0"/>
              <a:t>receiving 2.0A </a:t>
            </a:r>
            <a:r>
              <a:rPr lang="en-US" dirty="0"/>
              <a:t>messages only, and reception of a 2.0B message will flag an error. The </a:t>
            </a:r>
            <a:r>
              <a:rPr lang="en-US" dirty="0" smtClean="0"/>
              <a:t>second type </a:t>
            </a:r>
            <a:r>
              <a:rPr lang="en-US" dirty="0"/>
              <a:t>of 2.0A controller (known as 2.0B passive) sends and receives 2.0A messages </a:t>
            </a:r>
            <a:r>
              <a:rPr lang="en-US" dirty="0" smtClean="0"/>
              <a:t>but will </a:t>
            </a:r>
            <a:r>
              <a:rPr lang="en-US" dirty="0"/>
              <a:t>also acknowledge receipt of 2.0B messages</a:t>
            </a:r>
          </a:p>
        </p:txBody>
      </p:sp>
      <p:sp>
        <p:nvSpPr>
          <p:cNvPr id="4" name="Date Placeholder 3"/>
          <p:cNvSpPr>
            <a:spLocks noGrp="1"/>
          </p:cNvSpPr>
          <p:nvPr>
            <p:ph type="dt" sz="half" idx="10"/>
          </p:nvPr>
        </p:nvSpPr>
        <p:spPr/>
        <p:txBody>
          <a:bodyPr/>
          <a:lstStyle/>
          <a:p>
            <a:fld id="{2F9B5863-08A1-4413-986D-22AB3F0816B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 Microcontroller CAN Interface</a:t>
            </a:r>
            <a:endParaRPr lang="en-US" dirty="0"/>
          </a:p>
        </p:txBody>
      </p:sp>
      <p:sp>
        <p:nvSpPr>
          <p:cNvPr id="3" name="Content Placeholder 2"/>
          <p:cNvSpPr>
            <a:spLocks noGrp="1"/>
          </p:cNvSpPr>
          <p:nvPr>
            <p:ph idx="1"/>
          </p:nvPr>
        </p:nvSpPr>
        <p:spPr/>
        <p:txBody>
          <a:bodyPr/>
          <a:lstStyle/>
          <a:p>
            <a:r>
              <a:rPr lang="en-US" dirty="0" smtClean="0"/>
              <a:t>some PIC microcontrollers (e.g., PIC18F258) have built-in CAN modules, which can simplify the design of CAN bus–based systems</a:t>
            </a:r>
          </a:p>
          <a:p>
            <a:r>
              <a:rPr lang="en-US" dirty="0" smtClean="0"/>
              <a:t>Microcontrollers with no built-in CAN modules can also be used in CAN bus applications, but additional hardware and software are required, making the design costly and also more complex</a:t>
            </a:r>
            <a:endParaRPr lang="en-US" dirty="0"/>
          </a:p>
        </p:txBody>
      </p:sp>
      <p:sp>
        <p:nvSpPr>
          <p:cNvPr id="4" name="Date Placeholder 3"/>
          <p:cNvSpPr>
            <a:spLocks noGrp="1"/>
          </p:cNvSpPr>
          <p:nvPr>
            <p:ph type="dt" sz="half" idx="10"/>
          </p:nvPr>
        </p:nvSpPr>
        <p:spPr/>
        <p:txBody>
          <a:bodyPr/>
          <a:lstStyle/>
          <a:p>
            <a:fld id="{882708C1-0BA5-4703-85CA-4DBCAE5921E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node with any PIC microcontroller</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333500" y="2377281"/>
            <a:ext cx="6477000" cy="29718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48F48A7A-6E52-4782-B0C3-9813B7C55B1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microcontroller is connected to the CAN bus using an external MCP2515 CAN controller chip and an MCP2551 CAN bus transceiver chip.</a:t>
            </a:r>
          </a:p>
          <a:p>
            <a:r>
              <a:rPr lang="en-US" dirty="0" smtClean="0"/>
              <a:t>This configuration is suitable for a quick upgrade to an existing design using any PIC microcontroller.</a:t>
            </a:r>
            <a:endParaRPr lang="en-US" dirty="0"/>
          </a:p>
        </p:txBody>
      </p:sp>
      <p:sp>
        <p:nvSpPr>
          <p:cNvPr id="4" name="Date Placeholder 3"/>
          <p:cNvSpPr>
            <a:spLocks noGrp="1"/>
          </p:cNvSpPr>
          <p:nvPr>
            <p:ph type="dt" sz="half" idx="10"/>
          </p:nvPr>
        </p:nvSpPr>
        <p:spPr/>
        <p:txBody>
          <a:bodyPr/>
          <a:lstStyle/>
          <a:p>
            <a:fld id="{9B4C5D0F-A3ED-431A-BF09-F707EB7D1A4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For new CAN bus–based designs it is easier to use a PIC microcontroller with a built-in CAN module. </a:t>
            </a:r>
          </a:p>
          <a:p>
            <a:r>
              <a:rPr lang="en-US" dirty="0" smtClean="0"/>
              <a:t>such devices include built-in CAN controller hardware on the chip. </a:t>
            </a:r>
          </a:p>
          <a:p>
            <a:r>
              <a:rPr lang="en-US" dirty="0" smtClean="0"/>
              <a:t> All that is required to make a CAN node is to add a CAN transceiver chip.</a:t>
            </a:r>
            <a:endParaRPr lang="en-US" dirty="0"/>
          </a:p>
        </p:txBody>
      </p:sp>
      <p:sp>
        <p:nvSpPr>
          <p:cNvPr id="4" name="Date Placeholder 3"/>
          <p:cNvSpPr>
            <a:spLocks noGrp="1"/>
          </p:cNvSpPr>
          <p:nvPr>
            <p:ph type="dt" sz="half" idx="10"/>
          </p:nvPr>
        </p:nvSpPr>
        <p:spPr/>
        <p:txBody>
          <a:bodyPr/>
          <a:lstStyle/>
          <a:p>
            <a:fld id="{DE90238D-A9B2-4266-8B2D-4B39A960B20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node with integrated CAN module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90600" y="1371600"/>
            <a:ext cx="6686550" cy="33147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F29D8153-1358-4EBF-B500-F0800F098DB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PIC18F258 Microcontroller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PIC18F258 is a high performance 8-bit microcontroller with integrated CAN module. The device has the following features:</a:t>
            </a:r>
          </a:p>
          <a:p>
            <a:r>
              <a:rPr lang="en-US" dirty="0" smtClean="0"/>
              <a:t>32K flash program memory</a:t>
            </a:r>
          </a:p>
          <a:p>
            <a:r>
              <a:rPr lang="en-US" dirty="0" smtClean="0"/>
              <a:t> 1536 bytes RAM data memory</a:t>
            </a:r>
          </a:p>
          <a:p>
            <a:r>
              <a:rPr lang="en-US" dirty="0" smtClean="0"/>
              <a:t> 256 bytes EEPROM memory</a:t>
            </a:r>
          </a:p>
          <a:p>
            <a:r>
              <a:rPr lang="en-US" dirty="0" smtClean="0"/>
              <a:t> 22 I/O ports</a:t>
            </a:r>
          </a:p>
          <a:p>
            <a:r>
              <a:rPr lang="en-US" dirty="0" smtClean="0"/>
              <a:t> 5-channel 10-bit A/D converters</a:t>
            </a:r>
          </a:p>
          <a:p>
            <a:r>
              <a:rPr lang="en-US" dirty="0" smtClean="0"/>
              <a:t> Three timers/counters</a:t>
            </a:r>
          </a:p>
          <a:p>
            <a:r>
              <a:rPr lang="en-US" dirty="0" smtClean="0"/>
              <a:t> Three external interrupt pins</a:t>
            </a:r>
          </a:p>
          <a:p>
            <a:r>
              <a:rPr lang="en-US" dirty="0" smtClean="0"/>
              <a:t> High-current (25mA) sink/source</a:t>
            </a:r>
          </a:p>
          <a:p>
            <a:r>
              <a:rPr lang="en-US" dirty="0" smtClean="0"/>
              <a:t> Capture/compare/PWM module</a:t>
            </a:r>
            <a:endParaRPr lang="en-US" dirty="0"/>
          </a:p>
        </p:txBody>
      </p:sp>
      <p:sp>
        <p:nvSpPr>
          <p:cNvPr id="4" name="Date Placeholder 3"/>
          <p:cNvSpPr>
            <a:spLocks noGrp="1"/>
          </p:cNvSpPr>
          <p:nvPr>
            <p:ph type="dt" sz="half" idx="10"/>
          </p:nvPr>
        </p:nvSpPr>
        <p:spPr/>
        <p:txBody>
          <a:bodyPr/>
          <a:lstStyle/>
          <a:p>
            <a:fld id="{69D883E4-EE89-4FA5-820E-3605246563F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SPI/I2C module</a:t>
            </a:r>
          </a:p>
          <a:p>
            <a:r>
              <a:rPr lang="en-US" dirty="0" smtClean="0"/>
              <a:t> CAN 2.0A/B module</a:t>
            </a:r>
          </a:p>
          <a:p>
            <a:r>
              <a:rPr lang="en-US" dirty="0" smtClean="0"/>
              <a:t> Power-on reset and power-on timer</a:t>
            </a:r>
          </a:p>
          <a:p>
            <a:r>
              <a:rPr lang="en-US" dirty="0" smtClean="0"/>
              <a:t> Watchdog timer</a:t>
            </a:r>
          </a:p>
          <a:p>
            <a:r>
              <a:rPr lang="en-US" dirty="0" smtClean="0"/>
              <a:t> Priority level interrupts</a:t>
            </a:r>
          </a:p>
          <a:p>
            <a:r>
              <a:rPr lang="en-US" dirty="0" smtClean="0"/>
              <a:t> DC to 40MHz clock input</a:t>
            </a:r>
          </a:p>
          <a:p>
            <a:r>
              <a:rPr lang="en-US" dirty="0" smtClean="0"/>
              <a:t> 8  8 hardware multiplier</a:t>
            </a:r>
          </a:p>
          <a:p>
            <a:r>
              <a:rPr lang="en-US" dirty="0" smtClean="0"/>
              <a:t> Wide operating voltage (2.0V to 5.5V)</a:t>
            </a:r>
          </a:p>
          <a:p>
            <a:r>
              <a:rPr lang="en-US" dirty="0" smtClean="0"/>
              <a:t> Power-saving sleep mode</a:t>
            </a:r>
            <a:endParaRPr lang="en-US" dirty="0"/>
          </a:p>
        </p:txBody>
      </p:sp>
      <p:sp>
        <p:nvSpPr>
          <p:cNvPr id="4" name="Date Placeholder 3"/>
          <p:cNvSpPr>
            <a:spLocks noGrp="1"/>
          </p:cNvSpPr>
          <p:nvPr>
            <p:ph type="dt" sz="half" idx="10"/>
          </p:nvPr>
        </p:nvSpPr>
        <p:spPr/>
        <p:txBody>
          <a:bodyPr/>
          <a:lstStyle/>
          <a:p>
            <a:fld id="{9516FABA-7198-47A2-912E-44B28AD95A6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534400" cy="4525963"/>
          </a:xfrm>
        </p:spPr>
        <p:txBody>
          <a:bodyPr>
            <a:normAutofit fontScale="92500" lnSpcReduction="10000"/>
          </a:bodyPr>
          <a:lstStyle/>
          <a:p>
            <a:r>
              <a:rPr lang="en-US" dirty="0" smtClean="0"/>
              <a:t>The features of the PIC18F258 microcontroller’s CAN module are as follows</a:t>
            </a:r>
          </a:p>
          <a:p>
            <a:r>
              <a:rPr lang="en-US" dirty="0" smtClean="0"/>
              <a:t>Compatible with CAN 1.2, CAN 2.0A, and CAN 2.0B</a:t>
            </a:r>
          </a:p>
          <a:p>
            <a:r>
              <a:rPr lang="en-US" dirty="0" smtClean="0"/>
              <a:t> Supports standard and extended data frames</a:t>
            </a:r>
          </a:p>
          <a:p>
            <a:r>
              <a:rPr lang="en-US" dirty="0" smtClean="0"/>
              <a:t> Programmable bit rate up to 1Mbit/s</a:t>
            </a:r>
          </a:p>
          <a:p>
            <a:r>
              <a:rPr lang="en-US" dirty="0" smtClean="0"/>
              <a:t> Double-buffered receiver</a:t>
            </a:r>
          </a:p>
          <a:p>
            <a:r>
              <a:rPr lang="en-US" dirty="0" smtClean="0"/>
              <a:t> Three transmit buffers</a:t>
            </a:r>
          </a:p>
          <a:p>
            <a:r>
              <a:rPr lang="en-US" dirty="0" smtClean="0"/>
              <a:t> Two receive buffers</a:t>
            </a:r>
          </a:p>
          <a:p>
            <a:r>
              <a:rPr lang="en-US" dirty="0" smtClean="0"/>
              <a:t> Programmable clock source</a:t>
            </a:r>
            <a:endParaRPr lang="en-US" dirty="0"/>
          </a:p>
        </p:txBody>
      </p:sp>
      <p:sp>
        <p:nvSpPr>
          <p:cNvPr id="4" name="Date Placeholder 3"/>
          <p:cNvSpPr>
            <a:spLocks noGrp="1"/>
          </p:cNvSpPr>
          <p:nvPr>
            <p:ph type="dt" sz="half" idx="10"/>
          </p:nvPr>
        </p:nvSpPr>
        <p:spPr/>
        <p:txBody>
          <a:bodyPr/>
          <a:lstStyle/>
          <a:p>
            <a:fld id="{45E1C84A-E4F2-4EE8-915C-7B6DD66BB93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Six acceptance filters</a:t>
            </a:r>
          </a:p>
          <a:p>
            <a:r>
              <a:rPr lang="en-US" dirty="0" smtClean="0"/>
              <a:t> Two acceptance filter masks</a:t>
            </a:r>
          </a:p>
          <a:p>
            <a:r>
              <a:rPr lang="en-US" dirty="0" smtClean="0"/>
              <a:t> Loop-back mode for self-testing</a:t>
            </a:r>
          </a:p>
          <a:p>
            <a:r>
              <a:rPr lang="en-US" dirty="0" smtClean="0"/>
              <a:t> Low-power sleep mode</a:t>
            </a:r>
          </a:p>
          <a:p>
            <a:r>
              <a:rPr lang="en-US" dirty="0" smtClean="0"/>
              <a:t> Interrupt capabilities</a:t>
            </a:r>
            <a:endParaRPr lang="en-US" dirty="0"/>
          </a:p>
        </p:txBody>
      </p:sp>
      <p:sp>
        <p:nvSpPr>
          <p:cNvPr id="4" name="Date Placeholder 3"/>
          <p:cNvSpPr>
            <a:spLocks noGrp="1"/>
          </p:cNvSpPr>
          <p:nvPr>
            <p:ph type="dt" sz="half" idx="10"/>
          </p:nvPr>
        </p:nvSpPr>
        <p:spPr/>
        <p:txBody>
          <a:bodyPr/>
          <a:lstStyle/>
          <a:p>
            <a:fld id="{F919E950-1DEC-47B6-99BA-AA534360E1B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CAN module uses port pins RB3/CANRX and RB2/CANTX for CAN bus receive and transmit functions respectively. These pins are connected to the CAN bus via an MCP2551-type CAN bus transceiver chip</a:t>
            </a:r>
            <a:endParaRPr lang="en-US" dirty="0"/>
          </a:p>
        </p:txBody>
      </p:sp>
      <p:sp>
        <p:nvSpPr>
          <p:cNvPr id="4" name="Date Placeholder 3"/>
          <p:cNvSpPr>
            <a:spLocks noGrp="1"/>
          </p:cNvSpPr>
          <p:nvPr>
            <p:ph type="dt" sz="half" idx="10"/>
          </p:nvPr>
        </p:nvSpPr>
        <p:spPr/>
        <p:txBody>
          <a:bodyPr/>
          <a:lstStyle/>
          <a:p>
            <a:fld id="{EA9F2A81-243B-46A9-81B1-4FA06FFE6D5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109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2.0A and 2.0B</a:t>
            </a:r>
            <a:endParaRPr lang="en-US" dirty="0"/>
          </a:p>
        </p:txBody>
      </p:sp>
      <p:graphicFrame>
        <p:nvGraphicFramePr>
          <p:cNvPr id="4" name="Content Placeholder 3"/>
          <p:cNvGraphicFramePr>
            <a:graphicFrameLocks noGrp="1"/>
          </p:cNvGraphicFramePr>
          <p:nvPr>
            <p:ph idx="1"/>
          </p:nvPr>
        </p:nvGraphicFramePr>
        <p:xfrm>
          <a:off x="2514600" y="1752600"/>
          <a:ext cx="3886200" cy="370840"/>
        </p:xfrm>
        <a:graphic>
          <a:graphicData uri="http://schemas.openxmlformats.org/drawingml/2006/table">
            <a:tbl>
              <a:tblPr firstRow="1" bandRow="1">
                <a:tableStyleId>{5C22544A-7EE6-4342-B048-85BDC9FD1C3A}</a:tableStyleId>
              </a:tblPr>
              <a:tblGrid>
                <a:gridCol w="914400"/>
                <a:gridCol w="2377440"/>
                <a:gridCol w="594360"/>
              </a:tblGrid>
              <a:tr h="370840">
                <a:tc>
                  <a:txBody>
                    <a:bodyPr/>
                    <a:lstStyle/>
                    <a:p>
                      <a:r>
                        <a:rPr lang="en-US" dirty="0" smtClean="0"/>
                        <a:t>SOF</a:t>
                      </a:r>
                      <a:endParaRPr lang="en-US" dirty="0"/>
                    </a:p>
                  </a:txBody>
                  <a:tcPr/>
                </a:tc>
                <a:tc>
                  <a:txBody>
                    <a:bodyPr/>
                    <a:lstStyle/>
                    <a:p>
                      <a:r>
                        <a:rPr lang="en-US" dirty="0" smtClean="0"/>
                        <a:t>11 bit identifier</a:t>
                      </a:r>
                      <a:endParaRPr lang="en-US" dirty="0"/>
                    </a:p>
                  </a:txBody>
                  <a:tcPr/>
                </a:tc>
                <a:tc>
                  <a:txBody>
                    <a:bodyPr/>
                    <a:lstStyle/>
                    <a:p>
                      <a:r>
                        <a:rPr lang="en-US" dirty="0" smtClean="0"/>
                        <a:t>RTR</a:t>
                      </a:r>
                      <a:endParaRPr lang="en-US" dirty="0"/>
                    </a:p>
                  </a:txBody>
                  <a:tcPr/>
                </a:tc>
              </a:tr>
            </a:tbl>
          </a:graphicData>
        </a:graphic>
      </p:graphicFrame>
      <p:graphicFrame>
        <p:nvGraphicFramePr>
          <p:cNvPr id="5" name="Table 4"/>
          <p:cNvGraphicFramePr>
            <a:graphicFrameLocks noGrp="1"/>
          </p:cNvGraphicFramePr>
          <p:nvPr/>
        </p:nvGraphicFramePr>
        <p:xfrm>
          <a:off x="304800" y="3505200"/>
          <a:ext cx="7620000" cy="640080"/>
        </p:xfrm>
        <a:graphic>
          <a:graphicData uri="http://schemas.openxmlformats.org/drawingml/2006/table">
            <a:tbl>
              <a:tblPr firstRow="1" bandRow="1">
                <a:tableStyleId>{5C22544A-7EE6-4342-B048-85BDC9FD1C3A}</a:tableStyleId>
              </a:tblPr>
              <a:tblGrid>
                <a:gridCol w="1016000"/>
                <a:gridCol w="1803400"/>
                <a:gridCol w="838200"/>
                <a:gridCol w="762000"/>
                <a:gridCol w="2057400"/>
                <a:gridCol w="1143000"/>
              </a:tblGrid>
              <a:tr h="370840">
                <a:tc>
                  <a:txBody>
                    <a:bodyPr/>
                    <a:lstStyle/>
                    <a:p>
                      <a:r>
                        <a:rPr lang="en-US" dirty="0" smtClean="0"/>
                        <a:t>SOF</a:t>
                      </a:r>
                      <a:endParaRPr lang="en-US" dirty="0"/>
                    </a:p>
                  </a:txBody>
                  <a:tcPr/>
                </a:tc>
                <a:tc>
                  <a:txBody>
                    <a:bodyPr/>
                    <a:lstStyle/>
                    <a:p>
                      <a:r>
                        <a:rPr lang="en-US" dirty="0" smtClean="0"/>
                        <a:t>11 BIT IDENTIFIER</a:t>
                      </a:r>
                      <a:endParaRPr lang="en-US" dirty="0"/>
                    </a:p>
                  </a:txBody>
                  <a:tcPr/>
                </a:tc>
                <a:tc>
                  <a:txBody>
                    <a:bodyPr/>
                    <a:lstStyle/>
                    <a:p>
                      <a:r>
                        <a:rPr lang="en-US" dirty="0" smtClean="0"/>
                        <a:t>SRR</a:t>
                      </a:r>
                      <a:endParaRPr lang="en-US" dirty="0"/>
                    </a:p>
                  </a:txBody>
                  <a:tcPr/>
                </a:tc>
                <a:tc>
                  <a:txBody>
                    <a:bodyPr/>
                    <a:lstStyle/>
                    <a:p>
                      <a:r>
                        <a:rPr lang="en-US" dirty="0" smtClean="0"/>
                        <a:t>IDE</a:t>
                      </a:r>
                      <a:endParaRPr lang="en-US" dirty="0"/>
                    </a:p>
                  </a:txBody>
                  <a:tcPr/>
                </a:tc>
                <a:tc>
                  <a:txBody>
                    <a:bodyPr/>
                    <a:lstStyle/>
                    <a:p>
                      <a:r>
                        <a:rPr lang="en-US" dirty="0" smtClean="0"/>
                        <a:t>18 BIT IDENTIFIER</a:t>
                      </a:r>
                      <a:endParaRPr lang="en-US" dirty="0"/>
                    </a:p>
                  </a:txBody>
                  <a:tcPr/>
                </a:tc>
                <a:tc>
                  <a:txBody>
                    <a:bodyPr/>
                    <a:lstStyle/>
                    <a:p>
                      <a:r>
                        <a:rPr lang="en-US" dirty="0" smtClean="0"/>
                        <a:t>RTR</a:t>
                      </a:r>
                      <a:endParaRPr lang="en-US" dirty="0"/>
                    </a:p>
                  </a:txBody>
                  <a:tcPr/>
                </a:tc>
              </a:tr>
            </a:tbl>
          </a:graphicData>
        </a:graphic>
      </p:graphicFrame>
      <p:sp>
        <p:nvSpPr>
          <p:cNvPr id="7" name="Rectangle 6"/>
          <p:cNvSpPr/>
          <p:nvPr/>
        </p:nvSpPr>
        <p:spPr>
          <a:xfrm>
            <a:off x="685800" y="4800600"/>
            <a:ext cx="8153400" cy="646331"/>
          </a:xfrm>
          <a:prstGeom prst="rect">
            <a:avLst/>
          </a:prstGeom>
        </p:spPr>
        <p:txBody>
          <a:bodyPr wrap="square">
            <a:spAutoFit/>
          </a:bodyPr>
          <a:lstStyle/>
          <a:p>
            <a:r>
              <a:rPr lang="en-US" dirty="0" smtClean="0"/>
              <a:t>This (high) part of the identifier field is called the Base ID and provides the</a:t>
            </a:r>
          </a:p>
          <a:p>
            <a:r>
              <a:rPr lang="en-US" dirty="0" smtClean="0"/>
              <a:t>‘base priority’ of the extended frame.</a:t>
            </a:r>
          </a:p>
        </p:txBody>
      </p:sp>
      <p:sp>
        <p:nvSpPr>
          <p:cNvPr id="8" name="Rectangle 7"/>
          <p:cNvSpPr/>
          <p:nvPr/>
        </p:nvSpPr>
        <p:spPr>
          <a:xfrm>
            <a:off x="609600" y="5715000"/>
            <a:ext cx="6324600" cy="923330"/>
          </a:xfrm>
          <a:prstGeom prst="rect">
            <a:avLst/>
          </a:prstGeom>
        </p:spPr>
        <p:txBody>
          <a:bodyPr wrap="square">
            <a:spAutoFit/>
          </a:bodyPr>
          <a:lstStyle/>
          <a:p>
            <a:r>
              <a:rPr lang="en-US" dirty="0" smtClean="0"/>
              <a:t>RTR: remote transmission request bit,</a:t>
            </a:r>
          </a:p>
          <a:p>
            <a:r>
              <a:rPr lang="en-US" dirty="0" smtClean="0"/>
              <a:t> SSR: substitute remote request bit,</a:t>
            </a:r>
          </a:p>
          <a:p>
            <a:r>
              <a:rPr lang="en-US" dirty="0" smtClean="0"/>
              <a:t> IDE: identifier extension bit.</a:t>
            </a:r>
            <a:endParaRPr lang="en-US" dirty="0"/>
          </a:p>
        </p:txBody>
      </p:sp>
      <p:sp>
        <p:nvSpPr>
          <p:cNvPr id="9" name="Date Placeholder 8"/>
          <p:cNvSpPr>
            <a:spLocks noGrp="1"/>
          </p:cNvSpPr>
          <p:nvPr>
            <p:ph type="dt" sz="half" idx="10"/>
          </p:nvPr>
        </p:nvSpPr>
        <p:spPr/>
        <p:txBody>
          <a:bodyPr/>
          <a:lstStyle/>
          <a:p>
            <a:fld id="{A2029653-DF70-47A0-BC5A-298066E7FE33}" type="datetime1">
              <a:rPr lang="en-US" smtClean="0"/>
              <a:pPr/>
              <a:t>3/18/2015</a:t>
            </a:fld>
            <a:endParaRPr lang="en-US"/>
          </a:p>
        </p:txBody>
      </p:sp>
      <p:sp>
        <p:nvSpPr>
          <p:cNvPr id="10" name="Slide Number Placeholder 9"/>
          <p:cNvSpPr>
            <a:spLocks noGrp="1"/>
          </p:cNvSpPr>
          <p:nvPr>
            <p:ph type="sldNum" sz="quarter" idx="12"/>
          </p:nvPr>
        </p:nvSpPr>
        <p:spPr/>
        <p:txBody>
          <a:bodyPr/>
          <a:lstStyle/>
          <a:p>
            <a:fld id="{FE9F5F15-BEB1-4B63-BAA6-7C8FB1A2C5EA}" type="slidenum">
              <a:rPr lang="en-US" smtClean="0"/>
              <a:pPr/>
              <a:t>11</a:t>
            </a:fld>
            <a:endParaRPr lang="en-US"/>
          </a:p>
        </p:txBody>
      </p:sp>
      <p:sp>
        <p:nvSpPr>
          <p:cNvPr id="11" name="Footer Placeholder 10"/>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The PIC18F258 microcontroller supports the following frame types:</a:t>
            </a:r>
          </a:p>
          <a:p>
            <a:r>
              <a:rPr lang="en-US" dirty="0" smtClean="0"/>
              <a:t> Standard data frame</a:t>
            </a:r>
          </a:p>
          <a:p>
            <a:r>
              <a:rPr lang="en-US" dirty="0" smtClean="0"/>
              <a:t> Extended data frame</a:t>
            </a:r>
          </a:p>
          <a:p>
            <a:r>
              <a:rPr lang="en-US" dirty="0" smtClean="0"/>
              <a:t> Remote frame</a:t>
            </a:r>
          </a:p>
          <a:p>
            <a:r>
              <a:rPr lang="en-US" dirty="0" smtClean="0"/>
              <a:t> Error frame</a:t>
            </a:r>
          </a:p>
          <a:p>
            <a:r>
              <a:rPr lang="en-US" dirty="0" smtClean="0"/>
              <a:t> Overload frame</a:t>
            </a:r>
          </a:p>
          <a:p>
            <a:r>
              <a:rPr lang="en-US" dirty="0" smtClean="0"/>
              <a:t> </a:t>
            </a:r>
            <a:r>
              <a:rPr lang="en-US" dirty="0" err="1" smtClean="0"/>
              <a:t>Interframe</a:t>
            </a:r>
            <a:r>
              <a:rPr lang="en-US" dirty="0" smtClean="0"/>
              <a:t> space</a:t>
            </a:r>
            <a:endParaRPr lang="en-US" dirty="0"/>
          </a:p>
        </p:txBody>
      </p:sp>
      <p:sp>
        <p:nvSpPr>
          <p:cNvPr id="4" name="Date Placeholder 3"/>
          <p:cNvSpPr>
            <a:spLocks noGrp="1"/>
          </p:cNvSpPr>
          <p:nvPr>
            <p:ph type="dt" sz="half" idx="10"/>
          </p:nvPr>
        </p:nvSpPr>
        <p:spPr/>
        <p:txBody>
          <a:bodyPr/>
          <a:lstStyle/>
          <a:p>
            <a:fld id="{FA51CA0A-D492-4566-9292-7A39BCB30EF0}"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A node uses filters to decide whether or not to accept a received message. </a:t>
            </a:r>
          </a:p>
          <a:p>
            <a:r>
              <a:rPr lang="en-US" dirty="0" smtClean="0"/>
              <a:t>Message filtering is applied to the whole identifier field, and mask registers are used to specify which bits in the identifier the filters should examine</a:t>
            </a:r>
            <a:endParaRPr lang="en-US" dirty="0"/>
          </a:p>
        </p:txBody>
      </p:sp>
      <p:sp>
        <p:nvSpPr>
          <p:cNvPr id="4" name="Date Placeholder 3"/>
          <p:cNvSpPr>
            <a:spLocks noGrp="1"/>
          </p:cNvSpPr>
          <p:nvPr>
            <p:ph type="dt" sz="half" idx="10"/>
          </p:nvPr>
        </p:nvSpPr>
        <p:spPr/>
        <p:txBody>
          <a:bodyPr/>
          <a:lstStyle/>
          <a:p>
            <a:fld id="{2443C627-9C7D-4077-BA8B-482A40E67E8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The CAN module in the PIC18F258 microcontroller has six modes of operation:</a:t>
            </a:r>
          </a:p>
          <a:p>
            <a:r>
              <a:rPr lang="en-US" dirty="0" smtClean="0"/>
              <a:t> Configuration mode</a:t>
            </a:r>
          </a:p>
          <a:p>
            <a:r>
              <a:rPr lang="en-US" dirty="0" smtClean="0"/>
              <a:t> Disable mode</a:t>
            </a:r>
          </a:p>
          <a:p>
            <a:r>
              <a:rPr lang="en-US" dirty="0" smtClean="0"/>
              <a:t> Normal operation mode</a:t>
            </a:r>
          </a:p>
          <a:p>
            <a:r>
              <a:rPr lang="en-US" dirty="0" smtClean="0"/>
              <a:t> Listen-only mode</a:t>
            </a:r>
          </a:p>
          <a:p>
            <a:r>
              <a:rPr lang="en-US" dirty="0" smtClean="0"/>
              <a:t> Loop-back mode</a:t>
            </a:r>
          </a:p>
          <a:p>
            <a:r>
              <a:rPr lang="en-US" dirty="0" smtClean="0"/>
              <a:t> Error recognition mode</a:t>
            </a:r>
            <a:endParaRPr lang="en-US" dirty="0"/>
          </a:p>
        </p:txBody>
      </p:sp>
      <p:sp>
        <p:nvSpPr>
          <p:cNvPr id="4" name="Date Placeholder 3"/>
          <p:cNvSpPr>
            <a:spLocks noGrp="1"/>
          </p:cNvSpPr>
          <p:nvPr>
            <p:ph type="dt" sz="half" idx="10"/>
          </p:nvPr>
        </p:nvSpPr>
        <p:spPr/>
        <p:txBody>
          <a:bodyPr/>
          <a:lstStyle/>
          <a:p>
            <a:fld id="{FFA0DF10-CEC9-4DDC-8516-D9A94A16196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Mode</a:t>
            </a:r>
            <a:endParaRPr lang="en-US" dirty="0"/>
          </a:p>
        </p:txBody>
      </p:sp>
      <p:sp>
        <p:nvSpPr>
          <p:cNvPr id="3" name="Content Placeholder 2"/>
          <p:cNvSpPr>
            <a:spLocks noGrp="1"/>
          </p:cNvSpPr>
          <p:nvPr>
            <p:ph idx="1"/>
          </p:nvPr>
        </p:nvSpPr>
        <p:spPr/>
        <p:txBody>
          <a:bodyPr>
            <a:normAutofit lnSpcReduction="10000"/>
          </a:bodyPr>
          <a:lstStyle/>
          <a:p>
            <a:r>
              <a:rPr lang="en-US" dirty="0" smtClean="0"/>
              <a:t>The CAN module is initialized in configuration mode. </a:t>
            </a:r>
          </a:p>
          <a:p>
            <a:r>
              <a:rPr lang="en-US" dirty="0" smtClean="0"/>
              <a:t>The module is not allowed to enter configuration mode while a transmission is taking place.</a:t>
            </a:r>
          </a:p>
          <a:p>
            <a:r>
              <a:rPr lang="en-US" dirty="0" smtClean="0"/>
              <a:t> In configuration mode the module will neither transmit nor receive, the error counters are cleared, and the interrupt flags remain unchanged</a:t>
            </a:r>
            <a:endParaRPr lang="en-US" dirty="0"/>
          </a:p>
        </p:txBody>
      </p:sp>
      <p:sp>
        <p:nvSpPr>
          <p:cNvPr id="4" name="Date Placeholder 3"/>
          <p:cNvSpPr>
            <a:spLocks noGrp="1"/>
          </p:cNvSpPr>
          <p:nvPr>
            <p:ph type="dt" sz="half" idx="10"/>
          </p:nvPr>
        </p:nvSpPr>
        <p:spPr/>
        <p:txBody>
          <a:bodyPr/>
          <a:lstStyle/>
          <a:p>
            <a:fld id="{A4863362-AD6E-4FDB-B3F3-C91E9D2ACA2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Disable Mode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disable mode, the module will neither transmit nor receive.</a:t>
            </a:r>
          </a:p>
          <a:p>
            <a:r>
              <a:rPr lang="en-US" dirty="0" smtClean="0"/>
              <a:t> In this mode the internal clock is stopped unless the module is active. If the module is active, it will wait for 11 recessive bits on the CAN bus, detect that condition as an IDLE bus, and then accept the module disable command.</a:t>
            </a:r>
          </a:p>
          <a:p>
            <a:r>
              <a:rPr lang="en-US" dirty="0" smtClean="0"/>
              <a:t> The WAKIF interrupt (wake-up interrupt) is the only CAN module interrupt that is active in disable mode.</a:t>
            </a:r>
            <a:endParaRPr lang="en-US" dirty="0"/>
          </a:p>
        </p:txBody>
      </p:sp>
      <p:sp>
        <p:nvSpPr>
          <p:cNvPr id="4" name="Date Placeholder 3"/>
          <p:cNvSpPr>
            <a:spLocks noGrp="1"/>
          </p:cNvSpPr>
          <p:nvPr>
            <p:ph type="dt" sz="half" idx="10"/>
          </p:nvPr>
        </p:nvSpPr>
        <p:spPr/>
        <p:txBody>
          <a:bodyPr/>
          <a:lstStyle/>
          <a:p>
            <a:fld id="{6A39DD74-2EE4-4C58-91B9-BE20F46A68C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Operation Mode</a:t>
            </a:r>
            <a:endParaRPr lang="en-US" dirty="0"/>
          </a:p>
        </p:txBody>
      </p:sp>
      <p:sp>
        <p:nvSpPr>
          <p:cNvPr id="3" name="Content Placeholder 2"/>
          <p:cNvSpPr>
            <a:spLocks noGrp="1"/>
          </p:cNvSpPr>
          <p:nvPr>
            <p:ph idx="1"/>
          </p:nvPr>
        </p:nvSpPr>
        <p:spPr/>
        <p:txBody>
          <a:bodyPr/>
          <a:lstStyle/>
          <a:p>
            <a:r>
              <a:rPr lang="en-US" dirty="0" smtClean="0"/>
              <a:t>The normal operation mode is the CAN module’s standard operating mode.</a:t>
            </a:r>
          </a:p>
          <a:p>
            <a:r>
              <a:rPr lang="en-US" dirty="0" smtClean="0"/>
              <a:t> In this mode, the module monitors all bus messages and generates acknowledge bits, error frames, etc. This is the only mode that can transmit messages</a:t>
            </a:r>
            <a:endParaRPr lang="en-US" dirty="0"/>
          </a:p>
        </p:txBody>
      </p:sp>
      <p:sp>
        <p:nvSpPr>
          <p:cNvPr id="4" name="Date Placeholder 3"/>
          <p:cNvSpPr>
            <a:spLocks noGrp="1"/>
          </p:cNvSpPr>
          <p:nvPr>
            <p:ph type="dt" sz="half" idx="10"/>
          </p:nvPr>
        </p:nvSpPr>
        <p:spPr/>
        <p:txBody>
          <a:bodyPr/>
          <a:lstStyle/>
          <a:p>
            <a:fld id="{DAE1DD1C-A405-41AA-A1D2-C5761C1E073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Listen-only Mode</a:t>
            </a:r>
            <a:endParaRPr lang="en-US" dirty="0"/>
          </a:p>
        </p:txBody>
      </p:sp>
      <p:sp>
        <p:nvSpPr>
          <p:cNvPr id="3" name="Content Placeholder 2"/>
          <p:cNvSpPr>
            <a:spLocks noGrp="1"/>
          </p:cNvSpPr>
          <p:nvPr>
            <p:ph idx="1"/>
          </p:nvPr>
        </p:nvSpPr>
        <p:spPr/>
        <p:txBody>
          <a:bodyPr/>
          <a:lstStyle/>
          <a:p>
            <a:r>
              <a:rPr lang="en-US" dirty="0" smtClean="0"/>
              <a:t>The listen-only mode allows the CAN module to receive messages, including messages with errors. </a:t>
            </a:r>
          </a:p>
          <a:p>
            <a:r>
              <a:rPr lang="en-US" dirty="0" smtClean="0"/>
              <a:t>It can be used to monitor bus activities or to detect the baud rate on the bus. For automatic baud rate detection, at least two other nodes must be communicating with each other</a:t>
            </a:r>
            <a:endParaRPr lang="en-US" dirty="0"/>
          </a:p>
        </p:txBody>
      </p:sp>
      <p:sp>
        <p:nvSpPr>
          <p:cNvPr id="4" name="Date Placeholder 3"/>
          <p:cNvSpPr>
            <a:spLocks noGrp="1"/>
          </p:cNvSpPr>
          <p:nvPr>
            <p:ph type="dt" sz="half" idx="10"/>
          </p:nvPr>
        </p:nvSpPr>
        <p:spPr/>
        <p:txBody>
          <a:bodyPr/>
          <a:lstStyle/>
          <a:p>
            <a:fld id="{EA695FEA-E20D-4A9E-A2B1-B9CCB7710C5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The baud rate can be determined by testing different values until valid messages are received. The listen-only mode cannot transmit messages.</a:t>
            </a:r>
          </a:p>
          <a:p>
            <a:endParaRPr lang="en-US" dirty="0"/>
          </a:p>
        </p:txBody>
      </p:sp>
      <p:sp>
        <p:nvSpPr>
          <p:cNvPr id="4" name="Date Placeholder 3"/>
          <p:cNvSpPr>
            <a:spLocks noGrp="1"/>
          </p:cNvSpPr>
          <p:nvPr>
            <p:ph type="dt" sz="half" idx="10"/>
          </p:nvPr>
        </p:nvSpPr>
        <p:spPr/>
        <p:txBody>
          <a:bodyPr/>
          <a:lstStyle/>
          <a:p>
            <a:fld id="{70D0B70E-DA95-4D4A-A6C9-1D153174077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Loop-Back Mode</a:t>
            </a:r>
            <a:endParaRPr lang="en-US" dirty="0"/>
          </a:p>
        </p:txBody>
      </p:sp>
      <p:sp>
        <p:nvSpPr>
          <p:cNvPr id="3" name="Content Placeholder 2"/>
          <p:cNvSpPr>
            <a:spLocks noGrp="1"/>
          </p:cNvSpPr>
          <p:nvPr>
            <p:ph idx="1"/>
          </p:nvPr>
        </p:nvSpPr>
        <p:spPr/>
        <p:txBody>
          <a:bodyPr/>
          <a:lstStyle/>
          <a:p>
            <a:r>
              <a:rPr lang="en-US" dirty="0" smtClean="0"/>
              <a:t>In the loop-back mode, messages can be directed from internal transmit buffers to receive buffers without actually transmitting messages on the CAN bus.</a:t>
            </a:r>
          </a:p>
          <a:p>
            <a:r>
              <a:rPr lang="en-US" dirty="0" smtClean="0"/>
              <a:t> This mode is useful during system developing and testing.</a:t>
            </a:r>
            <a:endParaRPr lang="en-US" dirty="0"/>
          </a:p>
        </p:txBody>
      </p:sp>
      <p:sp>
        <p:nvSpPr>
          <p:cNvPr id="4" name="Date Placeholder 3"/>
          <p:cNvSpPr>
            <a:spLocks noGrp="1"/>
          </p:cNvSpPr>
          <p:nvPr>
            <p:ph type="dt" sz="half" idx="10"/>
          </p:nvPr>
        </p:nvSpPr>
        <p:spPr/>
        <p:txBody>
          <a:bodyPr/>
          <a:lstStyle/>
          <a:p>
            <a:fld id="{00E9A040-16B4-43D7-95F9-FBF9EDD215D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Recognition Mode</a:t>
            </a:r>
            <a:endParaRPr lang="en-US" dirty="0"/>
          </a:p>
        </p:txBody>
      </p:sp>
      <p:sp>
        <p:nvSpPr>
          <p:cNvPr id="3" name="Content Placeholder 2"/>
          <p:cNvSpPr>
            <a:spLocks noGrp="1"/>
          </p:cNvSpPr>
          <p:nvPr>
            <p:ph idx="1"/>
          </p:nvPr>
        </p:nvSpPr>
        <p:spPr/>
        <p:txBody>
          <a:bodyPr/>
          <a:lstStyle/>
          <a:p>
            <a:r>
              <a:rPr lang="en-US" dirty="0" smtClean="0"/>
              <a:t>The error recognition mode is used to ignore all errors and receive all messages. </a:t>
            </a:r>
          </a:p>
          <a:p>
            <a:r>
              <a:rPr lang="en-US" dirty="0" smtClean="0"/>
              <a:t>In this mode, all messages, valid or invalid are received and copied to the receive buffer.</a:t>
            </a:r>
            <a:endParaRPr lang="en-US" dirty="0"/>
          </a:p>
        </p:txBody>
      </p:sp>
      <p:sp>
        <p:nvSpPr>
          <p:cNvPr id="4" name="Date Placeholder 3"/>
          <p:cNvSpPr>
            <a:spLocks noGrp="1"/>
          </p:cNvSpPr>
          <p:nvPr>
            <p:ph type="dt" sz="half" idx="10"/>
          </p:nvPr>
        </p:nvSpPr>
        <p:spPr/>
        <p:txBody>
          <a:bodyPr/>
          <a:lstStyle/>
          <a:p>
            <a:fld id="{356405AB-0964-447F-9DEE-34F8ADB4307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119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r>
              <a:rPr lang="en-US" dirty="0"/>
              <a:t>CAN bus is </a:t>
            </a:r>
            <a:r>
              <a:rPr lang="en-US" dirty="0" err="1"/>
              <a:t>multimaster</a:t>
            </a:r>
            <a:r>
              <a:rPr lang="en-US" dirty="0"/>
              <a:t>. When the bus is free, any device attached to the </a:t>
            </a:r>
            <a:r>
              <a:rPr lang="en-US" dirty="0" smtClean="0"/>
              <a:t>bus can </a:t>
            </a:r>
            <a:r>
              <a:rPr lang="en-US" dirty="0"/>
              <a:t>start sending a message.</a:t>
            </a:r>
          </a:p>
          <a:p>
            <a:r>
              <a:rPr lang="en-US" dirty="0"/>
              <a:t> CAN bus protocol is flexible. The devices connected to the bus have </a:t>
            </a:r>
            <a:r>
              <a:rPr lang="en-US" dirty="0" smtClean="0"/>
              <a:t>no addresses</a:t>
            </a:r>
            <a:r>
              <a:rPr lang="en-US" dirty="0"/>
              <a:t>, which means messages are not transmitted from one node to </a:t>
            </a:r>
            <a:r>
              <a:rPr lang="en-US" dirty="0" smtClean="0"/>
              <a:t>another based </a:t>
            </a:r>
            <a:r>
              <a:rPr lang="en-US" dirty="0"/>
              <a:t>on addresses</a:t>
            </a:r>
          </a:p>
        </p:txBody>
      </p:sp>
      <p:sp>
        <p:nvSpPr>
          <p:cNvPr id="4" name="Date Placeholder 3"/>
          <p:cNvSpPr>
            <a:spLocks noGrp="1"/>
          </p:cNvSpPr>
          <p:nvPr>
            <p:ph type="dt" sz="half" idx="10"/>
          </p:nvPr>
        </p:nvSpPr>
        <p:spPr/>
        <p:txBody>
          <a:bodyPr/>
          <a:lstStyle/>
          <a:p>
            <a:fld id="{165E371F-095F-49E7-A50A-4CD5D5DBBD8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Message Transmission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PIC18F258 microcontroller implements three dedicated transmit buffers: TXB0, TXB1, and TXB2. Pending transmittable messages are in a priority queue. </a:t>
            </a:r>
          </a:p>
          <a:p>
            <a:r>
              <a:rPr lang="en-US" dirty="0" smtClean="0"/>
              <a:t>Before the SOF is sent, the priorities of all buffers queued for transmission are compared.</a:t>
            </a:r>
          </a:p>
          <a:p>
            <a:r>
              <a:rPr lang="en-US" dirty="0" smtClean="0"/>
              <a:t>The transmit buffer with the highest priority is sent first. If two buffers have the same priority, the one with the higher buffer number is sent first. </a:t>
            </a:r>
          </a:p>
          <a:p>
            <a:r>
              <a:rPr lang="en-US" dirty="0" smtClean="0"/>
              <a:t>There are four levels of priority</a:t>
            </a:r>
            <a:endParaRPr lang="en-US" dirty="0"/>
          </a:p>
        </p:txBody>
      </p:sp>
      <p:sp>
        <p:nvSpPr>
          <p:cNvPr id="4" name="Date Placeholder 3"/>
          <p:cNvSpPr>
            <a:spLocks noGrp="1"/>
          </p:cNvSpPr>
          <p:nvPr>
            <p:ph type="dt" sz="half" idx="10"/>
          </p:nvPr>
        </p:nvSpPr>
        <p:spPr/>
        <p:txBody>
          <a:bodyPr/>
          <a:lstStyle/>
          <a:p>
            <a:fld id="{6F0B4C98-20E9-4775-BEEB-4E636D4DEA1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Message Reception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Reception of a message is a more complex process. </a:t>
            </a:r>
          </a:p>
          <a:p>
            <a:r>
              <a:rPr lang="en-US" dirty="0" smtClean="0"/>
              <a:t>The PIC18F258 microcontroller includes two receive buffers, RXB0 and RXB1, with multiple acceptance filters for each </a:t>
            </a:r>
          </a:p>
          <a:p>
            <a:r>
              <a:rPr lang="en-US" dirty="0" smtClean="0"/>
              <a:t>All received messages are assembled in the message assembly buffer (MAB). </a:t>
            </a:r>
          </a:p>
          <a:p>
            <a:r>
              <a:rPr lang="en-US" dirty="0" smtClean="0"/>
              <a:t> Once a message is received, regardless of the type of identifier and the number of data bytes, the entire message is copied into the MAB</a:t>
            </a:r>
            <a:endParaRPr lang="en-US" dirty="0"/>
          </a:p>
        </p:txBody>
      </p:sp>
      <p:sp>
        <p:nvSpPr>
          <p:cNvPr id="4" name="Date Placeholder 3"/>
          <p:cNvSpPr>
            <a:spLocks noGrp="1"/>
          </p:cNvSpPr>
          <p:nvPr>
            <p:ph type="dt" sz="half" idx="10"/>
          </p:nvPr>
        </p:nvSpPr>
        <p:spPr/>
        <p:txBody>
          <a:bodyPr/>
          <a:lstStyle/>
          <a:p>
            <a:fld id="{8BEB044A-27D1-4026-B754-944AC702A05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Receiver buffer</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502669" y="1600200"/>
            <a:ext cx="6138662"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6B876BC5-1C1D-480B-88B1-A3C1D6508EC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Received messages have priorities. RXB0 is the higher priority buffer, and it has two message acceptance filters, RXF0 and RXF1.</a:t>
            </a:r>
          </a:p>
          <a:p>
            <a:r>
              <a:rPr lang="en-US" dirty="0" smtClean="0"/>
              <a:t> RXB1 is the lower priority buffer and has four acceptance filters: RXF2, RXF3, RXF4, and RXF5. </a:t>
            </a:r>
          </a:p>
          <a:p>
            <a:r>
              <a:rPr lang="en-US" dirty="0" smtClean="0"/>
              <a:t>Two programmable acceptance filter masks, RXM0 and RXM1, are also available, one for each receive buffer.</a:t>
            </a:r>
            <a:endParaRPr lang="en-US" dirty="0"/>
          </a:p>
        </p:txBody>
      </p:sp>
      <p:sp>
        <p:nvSpPr>
          <p:cNvPr id="4" name="Date Placeholder 3"/>
          <p:cNvSpPr>
            <a:spLocks noGrp="1"/>
          </p:cNvSpPr>
          <p:nvPr>
            <p:ph type="dt" sz="half" idx="10"/>
          </p:nvPr>
        </p:nvSpPr>
        <p:spPr/>
        <p:txBody>
          <a:bodyPr/>
          <a:lstStyle/>
          <a:p>
            <a:fld id="{C5506D7A-A9A1-46E3-A025-84B94A1C6B6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CAN module uses message acceptance filters and masks to determine if a message in the MAB should be loaded into a receive buffer.</a:t>
            </a:r>
          </a:p>
          <a:p>
            <a:r>
              <a:rPr lang="en-US" dirty="0" smtClean="0"/>
              <a:t>  Once a valid message is received by the MAB, the identifier field of the message is compared to the filter values. </a:t>
            </a:r>
          </a:p>
          <a:p>
            <a:r>
              <a:rPr lang="en-US" dirty="0" smtClean="0"/>
              <a:t>If there is a match, that message is loaded into the appropriate receive buffer.</a:t>
            </a:r>
          </a:p>
          <a:p>
            <a:r>
              <a:rPr lang="en-US" dirty="0" smtClean="0"/>
              <a:t>The filter masks determine which bits in the identifier are examined with the filters</a:t>
            </a:r>
            <a:endParaRPr lang="en-US" dirty="0"/>
          </a:p>
        </p:txBody>
      </p:sp>
      <p:sp>
        <p:nvSpPr>
          <p:cNvPr id="4" name="Date Placeholder 3"/>
          <p:cNvSpPr>
            <a:spLocks noGrp="1"/>
          </p:cNvSpPr>
          <p:nvPr>
            <p:ph type="dt" sz="half" idx="10"/>
          </p:nvPr>
        </p:nvSpPr>
        <p:spPr/>
        <p:txBody>
          <a:bodyPr/>
          <a:lstStyle/>
          <a:p>
            <a:fld id="{B717201F-F764-4541-86CE-40B8AE4DB62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truth table</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938212" y="2610644"/>
            <a:ext cx="7267575" cy="25050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5D9B3AB4-2F01-443D-9CB2-E5E49CD1BAF0}"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Timing Parameters</a:t>
            </a:r>
            <a:endParaRPr lang="en-US" dirty="0"/>
          </a:p>
        </p:txBody>
      </p:sp>
      <p:sp>
        <p:nvSpPr>
          <p:cNvPr id="3" name="Content Placeholder 2"/>
          <p:cNvSpPr>
            <a:spLocks noGrp="1"/>
          </p:cNvSpPr>
          <p:nvPr>
            <p:ph idx="1"/>
          </p:nvPr>
        </p:nvSpPr>
        <p:spPr/>
        <p:txBody>
          <a:bodyPr/>
          <a:lstStyle/>
          <a:p>
            <a:r>
              <a:rPr lang="en-US" dirty="0" smtClean="0"/>
              <a:t>Baud rate </a:t>
            </a:r>
            <a:r>
              <a:rPr lang="en-US" dirty="0" err="1" smtClean="0"/>
              <a:t>prescaler</a:t>
            </a:r>
            <a:r>
              <a:rPr lang="en-US" dirty="0" smtClean="0"/>
              <a:t> value</a:t>
            </a:r>
          </a:p>
          <a:p>
            <a:r>
              <a:rPr lang="en-US" dirty="0" smtClean="0"/>
              <a:t> </a:t>
            </a:r>
            <a:r>
              <a:rPr lang="en-US" dirty="0" err="1" smtClean="0"/>
              <a:t>Prop_Seg</a:t>
            </a:r>
            <a:r>
              <a:rPr lang="en-US" dirty="0" smtClean="0"/>
              <a:t> value</a:t>
            </a:r>
          </a:p>
          <a:p>
            <a:r>
              <a:rPr lang="en-US" dirty="0" smtClean="0"/>
              <a:t> Phase_Seg1 value</a:t>
            </a:r>
          </a:p>
          <a:p>
            <a:r>
              <a:rPr lang="en-US" dirty="0" smtClean="0"/>
              <a:t> Phase_Seg2 value</a:t>
            </a:r>
          </a:p>
          <a:p>
            <a:r>
              <a:rPr lang="en-US" dirty="0" smtClean="0"/>
              <a:t> SJW value</a:t>
            </a:r>
            <a:endParaRPr lang="en-US" dirty="0"/>
          </a:p>
        </p:txBody>
      </p:sp>
      <p:sp>
        <p:nvSpPr>
          <p:cNvPr id="4" name="Date Placeholder 3"/>
          <p:cNvSpPr>
            <a:spLocks noGrp="1"/>
          </p:cNvSpPr>
          <p:nvPr>
            <p:ph type="dt" sz="half" idx="10"/>
          </p:nvPr>
        </p:nvSpPr>
        <p:spPr/>
        <p:txBody>
          <a:bodyPr/>
          <a:lstStyle/>
          <a:p>
            <a:fld id="{81E04391-01CB-450E-BA9A-3BA895A66DA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Correct timing requires that</a:t>
            </a:r>
          </a:p>
          <a:p>
            <a:r>
              <a:rPr lang="en-US" dirty="0" smtClean="0"/>
              <a:t> </a:t>
            </a:r>
            <a:r>
              <a:rPr lang="en-US" dirty="0" err="1" smtClean="0"/>
              <a:t>Prop_Seg</a:t>
            </a:r>
            <a:r>
              <a:rPr lang="en-US" dirty="0" smtClean="0"/>
              <a:t> þ Phase_Seg1  Phase_Seg2</a:t>
            </a:r>
          </a:p>
          <a:p>
            <a:r>
              <a:rPr lang="en-US" dirty="0" smtClean="0"/>
              <a:t> Phase_Seg2  SJW</a:t>
            </a:r>
            <a:endParaRPr lang="en-US" dirty="0"/>
          </a:p>
        </p:txBody>
      </p:sp>
      <p:sp>
        <p:nvSpPr>
          <p:cNvPr id="4" name="Date Placeholder 3"/>
          <p:cNvSpPr>
            <a:spLocks noGrp="1"/>
          </p:cNvSpPr>
          <p:nvPr>
            <p:ph type="dt" sz="half" idx="10"/>
          </p:nvPr>
        </p:nvSpPr>
        <p:spPr/>
        <p:txBody>
          <a:bodyPr/>
          <a:lstStyle/>
          <a:p>
            <a:fld id="{9958CB37-DA0F-4F64-8ADD-28748EE4AD2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mikroC</a:t>
            </a:r>
            <a:r>
              <a:rPr lang="en-US" dirty="0" smtClean="0"/>
              <a:t> CAN Functions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following </a:t>
            </a:r>
            <a:r>
              <a:rPr lang="en-US" dirty="0" err="1" smtClean="0"/>
              <a:t>mikroC</a:t>
            </a:r>
            <a:r>
              <a:rPr lang="en-US" dirty="0" smtClean="0"/>
              <a:t> functions are provided:</a:t>
            </a:r>
          </a:p>
          <a:p>
            <a:r>
              <a:rPr lang="en-US" dirty="0" smtClean="0"/>
              <a:t> </a:t>
            </a:r>
            <a:r>
              <a:rPr lang="en-US" dirty="0" err="1" smtClean="0"/>
              <a:t>CANSetOperationMode</a:t>
            </a:r>
            <a:endParaRPr lang="en-US" dirty="0" smtClean="0"/>
          </a:p>
          <a:p>
            <a:r>
              <a:rPr lang="en-US" dirty="0" smtClean="0"/>
              <a:t> </a:t>
            </a:r>
            <a:r>
              <a:rPr lang="en-US" dirty="0" err="1" smtClean="0"/>
              <a:t>CANGetOperationMode</a:t>
            </a:r>
            <a:endParaRPr lang="en-US" dirty="0" smtClean="0"/>
          </a:p>
          <a:p>
            <a:r>
              <a:rPr lang="en-US" dirty="0" smtClean="0"/>
              <a:t> </a:t>
            </a:r>
            <a:r>
              <a:rPr lang="en-US" dirty="0" err="1" smtClean="0"/>
              <a:t>CANInitialize</a:t>
            </a:r>
            <a:endParaRPr lang="en-US" dirty="0" smtClean="0"/>
          </a:p>
          <a:p>
            <a:r>
              <a:rPr lang="en-US" dirty="0" smtClean="0"/>
              <a:t> </a:t>
            </a:r>
            <a:r>
              <a:rPr lang="en-US" dirty="0" err="1" smtClean="0"/>
              <a:t>CANSetBaudRAte</a:t>
            </a:r>
            <a:endParaRPr lang="en-US" dirty="0" smtClean="0"/>
          </a:p>
          <a:p>
            <a:r>
              <a:rPr lang="en-US" dirty="0" smtClean="0"/>
              <a:t> </a:t>
            </a:r>
            <a:r>
              <a:rPr lang="en-US" dirty="0" err="1" smtClean="0"/>
              <a:t>CANSetMask</a:t>
            </a:r>
            <a:endParaRPr lang="en-US" dirty="0" smtClean="0"/>
          </a:p>
          <a:p>
            <a:r>
              <a:rPr lang="en-US" dirty="0" smtClean="0"/>
              <a:t> </a:t>
            </a:r>
            <a:r>
              <a:rPr lang="en-US" dirty="0" err="1" smtClean="0"/>
              <a:t>CANSetFilter</a:t>
            </a:r>
            <a:endParaRPr lang="en-US" dirty="0" smtClean="0"/>
          </a:p>
          <a:p>
            <a:r>
              <a:rPr lang="en-US" dirty="0" smtClean="0"/>
              <a:t> </a:t>
            </a:r>
            <a:r>
              <a:rPr lang="en-US" dirty="0" err="1" smtClean="0"/>
              <a:t>CANRead</a:t>
            </a:r>
            <a:endParaRPr lang="en-US" dirty="0" smtClean="0"/>
          </a:p>
          <a:p>
            <a:r>
              <a:rPr lang="en-US" dirty="0" smtClean="0"/>
              <a:t> </a:t>
            </a:r>
            <a:r>
              <a:rPr lang="en-US" dirty="0" err="1" smtClean="0"/>
              <a:t>CANWrite</a:t>
            </a:r>
            <a:endParaRPr lang="en-US" dirty="0"/>
          </a:p>
        </p:txBody>
      </p:sp>
      <p:sp>
        <p:nvSpPr>
          <p:cNvPr id="4" name="Date Placeholder 3"/>
          <p:cNvSpPr>
            <a:spLocks noGrp="1"/>
          </p:cNvSpPr>
          <p:nvPr>
            <p:ph type="dt" sz="half" idx="10"/>
          </p:nvPr>
        </p:nvSpPr>
        <p:spPr/>
        <p:txBody>
          <a:bodyPr/>
          <a:lstStyle/>
          <a:p>
            <a:fld id="{4D1C7EC6-E359-4582-B9F0-9200D22240D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dirty="0" err="1" smtClean="0"/>
              <a:t>CANSetOperationMode</a:t>
            </a:r>
            <a:r>
              <a:rPr lang="en-US" dirty="0" smtClean="0"/>
              <a:t> function sets the CAN operation mode. The function</a:t>
            </a:r>
          </a:p>
          <a:p>
            <a:r>
              <a:rPr lang="en-US" dirty="0" smtClean="0"/>
              <a:t>prototype is:</a:t>
            </a:r>
          </a:p>
          <a:p>
            <a:r>
              <a:rPr lang="en-US" dirty="0" smtClean="0"/>
              <a:t>void </a:t>
            </a:r>
            <a:r>
              <a:rPr lang="en-US" dirty="0" err="1" smtClean="0"/>
              <a:t>CANSetOperationMode</a:t>
            </a:r>
            <a:r>
              <a:rPr lang="en-US" dirty="0" smtClean="0"/>
              <a:t>(char mode, char </a:t>
            </a:r>
            <a:r>
              <a:rPr lang="en-US" dirty="0" err="1" smtClean="0"/>
              <a:t>wait_flag</a:t>
            </a:r>
            <a:r>
              <a:rPr lang="en-US" dirty="0" smtClean="0"/>
              <a:t>)</a:t>
            </a:r>
          </a:p>
          <a:p>
            <a:r>
              <a:rPr lang="en-US" dirty="0" smtClean="0"/>
              <a:t>The parameter wait_ flag is either 0 or 0  FF. If it is set to 0  FF, the function blocks</a:t>
            </a:r>
          </a:p>
          <a:p>
            <a:r>
              <a:rPr lang="en-US" dirty="0" smtClean="0"/>
              <a:t>and will not return until the requested mode is set. If it is set to 0, the function returns as</a:t>
            </a:r>
          </a:p>
          <a:p>
            <a:r>
              <a:rPr lang="en-US" dirty="0" smtClean="0"/>
              <a:t>a </a:t>
            </a:r>
            <a:r>
              <a:rPr lang="en-US" dirty="0" err="1" smtClean="0"/>
              <a:t>nonblocking</a:t>
            </a:r>
            <a:r>
              <a:rPr lang="en-US" dirty="0" smtClean="0"/>
              <a:t> call.</a:t>
            </a:r>
          </a:p>
          <a:p>
            <a:r>
              <a:rPr lang="en-US" dirty="0" smtClean="0"/>
              <a:t>The mode can be one of the following:</a:t>
            </a:r>
          </a:p>
          <a:p>
            <a:r>
              <a:rPr lang="en-US" dirty="0" smtClean="0"/>
              <a:t> CAN_MODE_NORMAL Normal mode of operation</a:t>
            </a:r>
          </a:p>
          <a:p>
            <a:r>
              <a:rPr lang="en-US" dirty="0" smtClean="0"/>
              <a:t> CAN_MODE_SLEEP Sleep mode of operation</a:t>
            </a:r>
          </a:p>
          <a:p>
            <a:r>
              <a:rPr lang="en-US" dirty="0" smtClean="0"/>
              <a:t> CAN_MODE_LOOP Loop-back mode of operation</a:t>
            </a:r>
            <a:endParaRPr lang="en-US" dirty="0"/>
          </a:p>
        </p:txBody>
      </p:sp>
      <p:sp>
        <p:nvSpPr>
          <p:cNvPr id="4" name="Date Placeholder 3"/>
          <p:cNvSpPr>
            <a:spLocks noGrp="1"/>
          </p:cNvSpPr>
          <p:nvPr>
            <p:ph type="dt" sz="half" idx="10"/>
          </p:nvPr>
        </p:nvSpPr>
        <p:spPr/>
        <p:txBody>
          <a:bodyPr/>
          <a:lstStyle/>
          <a:p>
            <a:fld id="{33D4191E-89E9-40F8-9DC8-8CEB08FB862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129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a:t>CAN bus offers remote transmit request (RTR), which means that one node </a:t>
            </a:r>
            <a:r>
              <a:rPr lang="en-US" dirty="0" smtClean="0"/>
              <a:t>on the </a:t>
            </a:r>
            <a:r>
              <a:rPr lang="en-US" dirty="0"/>
              <a:t>bus is able to request information from the other </a:t>
            </a:r>
            <a:r>
              <a:rPr lang="en-US" dirty="0" smtClean="0"/>
              <a:t>nodes</a:t>
            </a:r>
          </a:p>
          <a:p>
            <a:r>
              <a:rPr lang="en-US" dirty="0"/>
              <a:t>CAN bus communication speed is not </a:t>
            </a:r>
            <a:r>
              <a:rPr lang="en-US" dirty="0" smtClean="0"/>
              <a:t>fixed.</a:t>
            </a:r>
          </a:p>
          <a:p>
            <a:r>
              <a:rPr lang="en-US" dirty="0"/>
              <a:t>All devices on the bus can detect an </a:t>
            </a:r>
            <a:r>
              <a:rPr lang="en-US" dirty="0" smtClean="0"/>
              <a:t>error.</a:t>
            </a:r>
          </a:p>
          <a:p>
            <a:r>
              <a:rPr lang="en-US" dirty="0"/>
              <a:t>Multiple devices can be connected to the bus at the same time, and there are </a:t>
            </a:r>
            <a:r>
              <a:rPr lang="en-US" dirty="0" smtClean="0"/>
              <a:t>no logical </a:t>
            </a:r>
            <a:r>
              <a:rPr lang="en-US" dirty="0"/>
              <a:t>limits to the number of devices that can be connected</a:t>
            </a:r>
          </a:p>
        </p:txBody>
      </p:sp>
      <p:sp>
        <p:nvSpPr>
          <p:cNvPr id="4" name="Date Placeholder 3"/>
          <p:cNvSpPr>
            <a:spLocks noGrp="1"/>
          </p:cNvSpPr>
          <p:nvPr>
            <p:ph type="dt" sz="half" idx="10"/>
          </p:nvPr>
        </p:nvSpPr>
        <p:spPr/>
        <p:txBody>
          <a:bodyPr/>
          <a:lstStyle/>
          <a:p>
            <a:fld id="{744C1E0D-71FB-480F-B1D5-0CC336D46E21}"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CAN_MODE_LISTEN Listen-only mode of operation</a:t>
            </a:r>
          </a:p>
          <a:p>
            <a:r>
              <a:rPr lang="en-US" dirty="0" smtClean="0"/>
              <a:t> CAN_MODE_CONFIG Configuration mode of operation</a:t>
            </a:r>
            <a:endParaRPr lang="en-US" dirty="0"/>
          </a:p>
        </p:txBody>
      </p:sp>
      <p:sp>
        <p:nvSpPr>
          <p:cNvPr id="4" name="Date Placeholder 3"/>
          <p:cNvSpPr>
            <a:spLocks noGrp="1"/>
          </p:cNvSpPr>
          <p:nvPr>
            <p:ph type="dt" sz="half" idx="10"/>
          </p:nvPr>
        </p:nvSpPr>
        <p:spPr/>
        <p:txBody>
          <a:bodyPr/>
          <a:lstStyle/>
          <a:p>
            <a:fld id="{F2BC8ED8-FF37-4872-9E15-78E8089F3C0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CANGetOperationMode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CANGetOperationMode</a:t>
            </a:r>
            <a:r>
              <a:rPr lang="en-US" dirty="0" smtClean="0"/>
              <a:t> function returns the current CAN operation mode. The</a:t>
            </a:r>
          </a:p>
          <a:p>
            <a:r>
              <a:rPr lang="en-US" dirty="0" smtClean="0"/>
              <a:t>function prototype is:</a:t>
            </a:r>
          </a:p>
          <a:p>
            <a:r>
              <a:rPr lang="en-US" dirty="0" smtClean="0"/>
              <a:t>char </a:t>
            </a:r>
            <a:r>
              <a:rPr lang="en-US" dirty="0" err="1" smtClean="0"/>
              <a:t>CANGetOperationMode</a:t>
            </a:r>
            <a:r>
              <a:rPr lang="en-US" dirty="0" smtClean="0"/>
              <a:t>(void)</a:t>
            </a:r>
            <a:endParaRPr lang="en-US" dirty="0"/>
          </a:p>
        </p:txBody>
      </p:sp>
      <p:sp>
        <p:nvSpPr>
          <p:cNvPr id="4" name="Date Placeholder 3"/>
          <p:cNvSpPr>
            <a:spLocks noGrp="1"/>
          </p:cNvSpPr>
          <p:nvPr>
            <p:ph type="dt" sz="half" idx="10"/>
          </p:nvPr>
        </p:nvSpPr>
        <p:spPr/>
        <p:txBody>
          <a:bodyPr/>
          <a:lstStyle/>
          <a:p>
            <a:fld id="{CA3E8D27-D567-48F8-B9E7-5B7DA8BE8C51}"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CANInitialize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 </a:t>
            </a:r>
            <a:r>
              <a:rPr lang="en-US" dirty="0" err="1" smtClean="0"/>
              <a:t>CANInitialize</a:t>
            </a:r>
            <a:r>
              <a:rPr lang="en-US" dirty="0" smtClean="0"/>
              <a:t> function initializes the CAN module. All mask registers are cleared</a:t>
            </a:r>
          </a:p>
          <a:p>
            <a:r>
              <a:rPr lang="en-US" dirty="0" smtClean="0"/>
              <a:t>to 0 to allow all messages. Upon execution of this function, the normal mode is set. The</a:t>
            </a:r>
          </a:p>
          <a:p>
            <a:r>
              <a:rPr lang="en-US" dirty="0" smtClean="0"/>
              <a:t>function prototype is:</a:t>
            </a:r>
          </a:p>
          <a:p>
            <a:r>
              <a:rPr lang="en-US" dirty="0" smtClean="0"/>
              <a:t>void </a:t>
            </a:r>
            <a:r>
              <a:rPr lang="en-US" dirty="0" err="1" smtClean="0"/>
              <a:t>CANInitialize</a:t>
            </a:r>
            <a:r>
              <a:rPr lang="en-US" dirty="0" smtClean="0"/>
              <a:t>(char SJW, char BRP, char PHSEG1, char PHSEG2,</a:t>
            </a:r>
          </a:p>
          <a:p>
            <a:r>
              <a:rPr lang="en-US" dirty="0" smtClean="0"/>
              <a:t>char PROPEG, char CAN_CONFIG_FLAGS)</a:t>
            </a:r>
          </a:p>
          <a:p>
            <a:r>
              <a:rPr lang="en-US" dirty="0" smtClean="0"/>
              <a:t>where</a:t>
            </a:r>
          </a:p>
          <a:p>
            <a:r>
              <a:rPr lang="en-US" dirty="0" smtClean="0"/>
              <a:t>SJW is the synchronization jump width</a:t>
            </a:r>
          </a:p>
          <a:p>
            <a:r>
              <a:rPr lang="en-US" dirty="0" smtClean="0"/>
              <a:t>BRP is the baud rate </a:t>
            </a:r>
            <a:r>
              <a:rPr lang="en-US" dirty="0" err="1" smtClean="0"/>
              <a:t>prescaler</a:t>
            </a:r>
            <a:endParaRPr lang="en-US" dirty="0" smtClean="0"/>
          </a:p>
          <a:p>
            <a:r>
              <a:rPr lang="en-US" dirty="0" smtClean="0"/>
              <a:t>PHSEG1 is the Phase_Seg1 timing parameter</a:t>
            </a:r>
          </a:p>
          <a:p>
            <a:r>
              <a:rPr lang="en-US" dirty="0" smtClean="0"/>
              <a:t>PHSEG2 is the Phase_Seg2 timing parameter</a:t>
            </a:r>
          </a:p>
          <a:p>
            <a:r>
              <a:rPr lang="en-US" dirty="0" smtClean="0"/>
              <a:t>PROPSEG is the </a:t>
            </a:r>
            <a:r>
              <a:rPr lang="en-US" dirty="0" err="1" smtClean="0"/>
              <a:t>Prop_Seg</a:t>
            </a:r>
            <a:endParaRPr lang="en-US" dirty="0" smtClean="0"/>
          </a:p>
          <a:p>
            <a:r>
              <a:rPr lang="en-US" dirty="0" smtClean="0"/>
              <a:t>CAN_CONFIG_FLAGS can be one of the following configuration flags</a:t>
            </a:r>
            <a:endParaRPr lang="en-US" dirty="0"/>
          </a:p>
        </p:txBody>
      </p:sp>
      <p:sp>
        <p:nvSpPr>
          <p:cNvPr id="4" name="Date Placeholder 3"/>
          <p:cNvSpPr>
            <a:spLocks noGrp="1"/>
          </p:cNvSpPr>
          <p:nvPr>
            <p:ph type="dt" sz="half" idx="10"/>
          </p:nvPr>
        </p:nvSpPr>
        <p:spPr/>
        <p:txBody>
          <a:bodyPr/>
          <a:lstStyle/>
          <a:p>
            <a:fld id="{9B2ED586-E774-4059-8FE0-58445D614BA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CAN_CONFIG_DEFAULT Default flags</a:t>
            </a:r>
          </a:p>
          <a:p>
            <a:r>
              <a:rPr lang="en-US" dirty="0" smtClean="0"/>
              <a:t> CAN_CONFIG_PHSEG2_PRG_ON Use supplied PHSEG2 value</a:t>
            </a:r>
          </a:p>
          <a:p>
            <a:r>
              <a:rPr lang="en-US" dirty="0" smtClean="0"/>
              <a:t> CAN_CONFIG_PHSEG2_PRG_OFF Use maximum of PHSEG1 or</a:t>
            </a:r>
          </a:p>
          <a:p>
            <a:r>
              <a:rPr lang="en-US" dirty="0" smtClean="0"/>
              <a:t>information processing time (IPT),</a:t>
            </a:r>
          </a:p>
          <a:p>
            <a:r>
              <a:rPr lang="en-US" dirty="0" smtClean="0"/>
              <a:t>whichever is greater</a:t>
            </a:r>
          </a:p>
          <a:p>
            <a:r>
              <a:rPr lang="en-US" dirty="0" smtClean="0"/>
              <a:t> CAN_CONFIG_LINE_FILTER_ON Use CAN bus line filter for wake-up</a:t>
            </a:r>
          </a:p>
          <a:p>
            <a:r>
              <a:rPr lang="en-US" dirty="0" smtClean="0"/>
              <a:t> CAN_CONFIG_FILTER_OFF Do not use CAN bus line filter</a:t>
            </a:r>
            <a:endParaRPr lang="en-US" dirty="0"/>
          </a:p>
        </p:txBody>
      </p:sp>
      <p:sp>
        <p:nvSpPr>
          <p:cNvPr id="4" name="Date Placeholder 3"/>
          <p:cNvSpPr>
            <a:spLocks noGrp="1"/>
          </p:cNvSpPr>
          <p:nvPr>
            <p:ph type="dt" sz="half" idx="10"/>
          </p:nvPr>
        </p:nvSpPr>
        <p:spPr/>
        <p:txBody>
          <a:bodyPr/>
          <a:lstStyle/>
          <a:p>
            <a:fld id="{378D92BA-DBA1-47C3-93B2-180FE280B6B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CAN_CONFIG_SAMPLE_ONCE Sample bus once at sample point</a:t>
            </a:r>
          </a:p>
          <a:p>
            <a:r>
              <a:rPr lang="en-US" dirty="0" smtClean="0"/>
              <a:t> CAN_CONFIG_SAMPLE_THRICE Sample bus three times prior to</a:t>
            </a:r>
          </a:p>
          <a:p>
            <a:r>
              <a:rPr lang="en-US" dirty="0" smtClean="0"/>
              <a:t>sample point</a:t>
            </a:r>
          </a:p>
          <a:p>
            <a:r>
              <a:rPr lang="en-US" dirty="0" smtClean="0"/>
              <a:t> CAN_CONFIG_STD_MSG Accept only standard identifier</a:t>
            </a:r>
          </a:p>
          <a:p>
            <a:r>
              <a:rPr lang="en-US" dirty="0" smtClean="0"/>
              <a:t>messages</a:t>
            </a:r>
          </a:p>
          <a:p>
            <a:r>
              <a:rPr lang="en-US" dirty="0" smtClean="0"/>
              <a:t> CAN_CONFIG_XTD_MSG Accept only extended identifier</a:t>
            </a:r>
          </a:p>
          <a:p>
            <a:r>
              <a:rPr lang="en-US" dirty="0" smtClean="0"/>
              <a:t>messages</a:t>
            </a:r>
          </a:p>
          <a:p>
            <a:r>
              <a:rPr lang="en-US" dirty="0" smtClean="0"/>
              <a:t> CAN_CONFIG_DBL_BUFFER_ON Use double buffering to receive</a:t>
            </a:r>
          </a:p>
          <a:p>
            <a:r>
              <a:rPr lang="en-US" dirty="0" smtClean="0"/>
              <a:t>data</a:t>
            </a:r>
          </a:p>
          <a:p>
            <a:r>
              <a:rPr lang="en-US" dirty="0" smtClean="0"/>
              <a:t> </a:t>
            </a:r>
            <a:endParaRPr lang="en-US" dirty="0"/>
          </a:p>
        </p:txBody>
      </p:sp>
      <p:sp>
        <p:nvSpPr>
          <p:cNvPr id="4" name="Date Placeholder 3"/>
          <p:cNvSpPr>
            <a:spLocks noGrp="1"/>
          </p:cNvSpPr>
          <p:nvPr>
            <p:ph type="dt" sz="half" idx="10"/>
          </p:nvPr>
        </p:nvSpPr>
        <p:spPr/>
        <p:txBody>
          <a:bodyPr/>
          <a:lstStyle/>
          <a:p>
            <a:fld id="{8C5AA1C8-657C-4D9A-8158-6458514D4A1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CAN_CONFIG_DBL_BUFFER_OFF Do not use double buffering</a:t>
            </a:r>
          </a:p>
          <a:p>
            <a:r>
              <a:rPr lang="en-US" dirty="0" smtClean="0"/>
              <a:t> CAN_CONFIG_ALL_MSG Accept all messages including</a:t>
            </a:r>
          </a:p>
          <a:p>
            <a:r>
              <a:rPr lang="en-US" dirty="0" smtClean="0"/>
              <a:t>invalid ones</a:t>
            </a:r>
          </a:p>
          <a:p>
            <a:r>
              <a:rPr lang="en-US" dirty="0" smtClean="0"/>
              <a:t> CAN_CONFIG_VALID_XTD_MSG Accept only valid extended</a:t>
            </a:r>
          </a:p>
          <a:p>
            <a:r>
              <a:rPr lang="en-US" dirty="0" smtClean="0"/>
              <a:t>identifier messages</a:t>
            </a:r>
          </a:p>
          <a:p>
            <a:r>
              <a:rPr lang="en-US" dirty="0" smtClean="0"/>
              <a:t> CAN_CONFIG_VALID_STD_MSG Accept only valid standard</a:t>
            </a:r>
          </a:p>
          <a:p>
            <a:r>
              <a:rPr lang="en-US" dirty="0" smtClean="0"/>
              <a:t>identifier messages</a:t>
            </a:r>
          </a:p>
          <a:p>
            <a:r>
              <a:rPr lang="en-US" dirty="0" smtClean="0"/>
              <a:t> CAN_CONFIG_ALL_VALID_MSG Accept all valid messages</a:t>
            </a:r>
          </a:p>
          <a:p>
            <a:endParaRPr lang="en-US" dirty="0"/>
          </a:p>
        </p:txBody>
      </p:sp>
      <p:sp>
        <p:nvSpPr>
          <p:cNvPr id="4" name="Date Placeholder 3"/>
          <p:cNvSpPr>
            <a:spLocks noGrp="1"/>
          </p:cNvSpPr>
          <p:nvPr>
            <p:ph type="dt" sz="half" idx="10"/>
          </p:nvPr>
        </p:nvSpPr>
        <p:spPr/>
        <p:txBody>
          <a:bodyPr/>
          <a:lstStyle/>
          <a:p>
            <a:fld id="{9D2BFA69-8F5B-42B9-9876-71C0C76ECD6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CANSetBaudRate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err="1" smtClean="0"/>
              <a:t>CANSetBaudRate</a:t>
            </a:r>
            <a:r>
              <a:rPr lang="en-US" dirty="0" smtClean="0"/>
              <a:t> function is used to set the CAN bus baud rate. The function</a:t>
            </a:r>
          </a:p>
          <a:p>
            <a:r>
              <a:rPr lang="en-US" dirty="0" smtClean="0"/>
              <a:t>prototype is:</a:t>
            </a:r>
          </a:p>
          <a:p>
            <a:r>
              <a:rPr lang="en-US" dirty="0" smtClean="0"/>
              <a:t>void </a:t>
            </a:r>
            <a:r>
              <a:rPr lang="en-US" dirty="0" err="1" smtClean="0"/>
              <a:t>CANSetBaudRate</a:t>
            </a:r>
            <a:r>
              <a:rPr lang="en-US" dirty="0" smtClean="0"/>
              <a:t>(char SJW, char BRP, char PHSEG1, char PHSEG2,</a:t>
            </a:r>
          </a:p>
          <a:p>
            <a:r>
              <a:rPr lang="en-US" dirty="0" smtClean="0"/>
              <a:t>char PROPSEG, char CAN_CONFIG_FLAGS)</a:t>
            </a:r>
          </a:p>
          <a:p>
            <a:r>
              <a:rPr lang="en-US" dirty="0" smtClean="0"/>
              <a:t>The arguments of the function are as in function </a:t>
            </a:r>
            <a:r>
              <a:rPr lang="en-US" dirty="0" err="1" smtClean="0"/>
              <a:t>CANInitialize</a:t>
            </a:r>
            <a:r>
              <a:rPr lang="en-US" dirty="0" smtClean="0"/>
              <a:t>.</a:t>
            </a:r>
          </a:p>
        </p:txBody>
      </p:sp>
      <p:sp>
        <p:nvSpPr>
          <p:cNvPr id="4" name="Date Placeholder 3"/>
          <p:cNvSpPr>
            <a:spLocks noGrp="1"/>
          </p:cNvSpPr>
          <p:nvPr>
            <p:ph type="dt" sz="half" idx="10"/>
          </p:nvPr>
        </p:nvSpPr>
        <p:spPr/>
        <p:txBody>
          <a:bodyPr/>
          <a:lstStyle/>
          <a:p>
            <a:fld id="{99874B24-4DB4-4F2F-B65D-802F8B558CE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CANSetMask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t>
            </a:r>
            <a:r>
              <a:rPr lang="en-US" dirty="0" err="1" smtClean="0"/>
              <a:t>CANSetMask</a:t>
            </a:r>
            <a:r>
              <a:rPr lang="en-US" dirty="0" smtClean="0"/>
              <a:t> function sets the mask for filtering messages</a:t>
            </a:r>
          </a:p>
          <a:p>
            <a:r>
              <a:rPr lang="en-US" dirty="0" smtClean="0"/>
              <a:t>void </a:t>
            </a:r>
            <a:r>
              <a:rPr lang="en-US" dirty="0" err="1" smtClean="0"/>
              <a:t>CANSetMask</a:t>
            </a:r>
            <a:r>
              <a:rPr lang="en-US" dirty="0" smtClean="0"/>
              <a:t>(char CAN_MASK, long value, char</a:t>
            </a:r>
          </a:p>
          <a:p>
            <a:r>
              <a:rPr lang="en-US" dirty="0" smtClean="0"/>
              <a:t>CAN_CONFIGFLAGS)</a:t>
            </a:r>
          </a:p>
          <a:p>
            <a:r>
              <a:rPr lang="en-US" dirty="0" smtClean="0"/>
              <a:t>CAN_MASK can be one of the following:</a:t>
            </a:r>
          </a:p>
          <a:p>
            <a:r>
              <a:rPr lang="en-US" dirty="0" smtClean="0"/>
              <a:t> CAN_MASK_B1 Receive buffer 1 mask value</a:t>
            </a:r>
          </a:p>
          <a:p>
            <a:r>
              <a:rPr lang="en-US" dirty="0" smtClean="0"/>
              <a:t> CAN_MASK_B2 Receive buffer 2 mask value</a:t>
            </a:r>
          </a:p>
          <a:p>
            <a:r>
              <a:rPr lang="en-US" dirty="0" smtClean="0"/>
              <a:t>value is the mask register value. CAN_CONFIG_FLAGS can be either</a:t>
            </a:r>
          </a:p>
          <a:p>
            <a:r>
              <a:rPr lang="en-US" dirty="0" smtClean="0"/>
              <a:t>CAN_CONFIG_XTD (extended message), or CAN_CONFIG_STD (standard</a:t>
            </a:r>
          </a:p>
          <a:p>
            <a:r>
              <a:rPr lang="en-US" dirty="0" smtClean="0"/>
              <a:t>message).</a:t>
            </a:r>
            <a:endParaRPr lang="en-US" dirty="0"/>
          </a:p>
        </p:txBody>
      </p:sp>
      <p:sp>
        <p:nvSpPr>
          <p:cNvPr id="4" name="Date Placeholder 3"/>
          <p:cNvSpPr>
            <a:spLocks noGrp="1"/>
          </p:cNvSpPr>
          <p:nvPr>
            <p:ph type="dt" sz="half" idx="10"/>
          </p:nvPr>
        </p:nvSpPr>
        <p:spPr/>
        <p:txBody>
          <a:bodyPr/>
          <a:lstStyle/>
          <a:p>
            <a:fld id="{66AC92A0-42F2-4E55-8CCB-E90C8CA3E3C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CANSetFilter</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 </a:t>
            </a:r>
            <a:r>
              <a:rPr lang="en-US" dirty="0" err="1" smtClean="0"/>
              <a:t>CANSetFilter</a:t>
            </a:r>
            <a:r>
              <a:rPr lang="en-US" dirty="0" smtClean="0"/>
              <a:t> function sets filter values. The function prototype is:</a:t>
            </a:r>
          </a:p>
          <a:p>
            <a:r>
              <a:rPr lang="en-US" dirty="0" smtClean="0"/>
              <a:t>void </a:t>
            </a:r>
            <a:r>
              <a:rPr lang="en-US" dirty="0" err="1" smtClean="0"/>
              <a:t>CANSetFilter</a:t>
            </a:r>
            <a:r>
              <a:rPr lang="en-US" dirty="0" smtClean="0"/>
              <a:t>(char CAN_FILTER, long value, char</a:t>
            </a:r>
          </a:p>
          <a:p>
            <a:r>
              <a:rPr lang="en-US" dirty="0" smtClean="0"/>
              <a:t>CAN_CONFIG_FLAGS)</a:t>
            </a:r>
          </a:p>
          <a:p>
            <a:r>
              <a:rPr lang="en-US" dirty="0" smtClean="0"/>
              <a:t>CAN_FILTER can be one of the following:</a:t>
            </a:r>
          </a:p>
          <a:p>
            <a:r>
              <a:rPr lang="en-US" dirty="0" smtClean="0"/>
              <a:t> CAN_FILTER_B1_F1 Filter 1 for buffer 1</a:t>
            </a:r>
          </a:p>
          <a:p>
            <a:r>
              <a:rPr lang="en-US" dirty="0" smtClean="0"/>
              <a:t> CAN_FILTER_B1_F2 Filter 2 for buffer 1</a:t>
            </a:r>
          </a:p>
          <a:p>
            <a:r>
              <a:rPr lang="en-US" dirty="0" smtClean="0"/>
              <a:t> CAN_FILTER_B2_F1 Filter 1 for buffer 2</a:t>
            </a:r>
          </a:p>
          <a:p>
            <a:r>
              <a:rPr lang="en-US" dirty="0" smtClean="0"/>
              <a:t> CAN_FILTER_B2_F2 Filter 2 for buffer 2</a:t>
            </a:r>
          </a:p>
          <a:p>
            <a:r>
              <a:rPr lang="en-US" dirty="0" smtClean="0"/>
              <a:t> CAN_FILTER_B2_F3 Filter 3 for buffer 2</a:t>
            </a:r>
          </a:p>
          <a:p>
            <a:r>
              <a:rPr lang="en-US" dirty="0" smtClean="0"/>
              <a:t> CAN_FILTER_B2_F4 Filter 4 for buffer 2</a:t>
            </a:r>
          </a:p>
          <a:p>
            <a:r>
              <a:rPr lang="en-US" dirty="0" smtClean="0"/>
              <a:t>CAN_CONFIG_FLAGS can be either CAN_CONFIG_XTD (extended message) or</a:t>
            </a:r>
          </a:p>
          <a:p>
            <a:r>
              <a:rPr lang="en-US" dirty="0" smtClean="0"/>
              <a:t>CAN_CONFIG_STD (standard message).</a:t>
            </a:r>
            <a:endParaRPr lang="en-US" dirty="0"/>
          </a:p>
        </p:txBody>
      </p:sp>
      <p:sp>
        <p:nvSpPr>
          <p:cNvPr id="4" name="Date Placeholder 3"/>
          <p:cNvSpPr>
            <a:spLocks noGrp="1"/>
          </p:cNvSpPr>
          <p:nvPr>
            <p:ph type="dt" sz="half" idx="10"/>
          </p:nvPr>
        </p:nvSpPr>
        <p:spPr/>
        <p:txBody>
          <a:bodyPr/>
          <a:lstStyle/>
          <a:p>
            <a:fld id="{66053D01-242F-45CB-9083-7B0EEA9EBB7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CANRead</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CANRead</a:t>
            </a:r>
            <a:r>
              <a:rPr lang="en-US" dirty="0" smtClean="0"/>
              <a:t> function is used to read messages from the CAN bus. If no message is</a:t>
            </a:r>
          </a:p>
          <a:p>
            <a:r>
              <a:rPr lang="en-US" dirty="0" smtClean="0"/>
              <a:t>available, 0 is returned. The function prototype is:</a:t>
            </a:r>
          </a:p>
          <a:p>
            <a:r>
              <a:rPr lang="en-US" dirty="0" smtClean="0"/>
              <a:t>char </a:t>
            </a:r>
            <a:r>
              <a:rPr lang="en-US" dirty="0" err="1" smtClean="0"/>
              <a:t>CANRead</a:t>
            </a:r>
            <a:r>
              <a:rPr lang="en-US" dirty="0" smtClean="0"/>
              <a:t>(long *id, char *data, char *</a:t>
            </a:r>
            <a:r>
              <a:rPr lang="en-US" dirty="0" err="1" smtClean="0"/>
              <a:t>datalen</a:t>
            </a:r>
            <a:r>
              <a:rPr lang="en-US" dirty="0" smtClean="0"/>
              <a:t>, char</a:t>
            </a:r>
          </a:p>
          <a:p>
            <a:r>
              <a:rPr lang="en-US" dirty="0" smtClean="0"/>
              <a:t>*CAN_RX_MSG_FLAGS)</a:t>
            </a:r>
            <a:endParaRPr lang="en-US" dirty="0"/>
          </a:p>
        </p:txBody>
      </p:sp>
      <p:sp>
        <p:nvSpPr>
          <p:cNvPr id="4" name="Date Placeholder 3"/>
          <p:cNvSpPr>
            <a:spLocks noGrp="1"/>
          </p:cNvSpPr>
          <p:nvPr>
            <p:ph type="dt" sz="half" idx="10"/>
          </p:nvPr>
        </p:nvSpPr>
        <p:spPr/>
        <p:txBody>
          <a:bodyPr/>
          <a:lstStyle/>
          <a:p>
            <a:fld id="{5076018A-EDFC-4B88-AA7C-2C8579406711}"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139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logic states</a:t>
            </a:r>
          </a:p>
        </p:txBody>
      </p:sp>
      <p:pic>
        <p:nvPicPr>
          <p:cNvPr id="3074" name="Picture 2"/>
          <p:cNvPicPr>
            <a:picLocks noGrp="1" noChangeAspect="1" noChangeArrowheads="1"/>
          </p:cNvPicPr>
          <p:nvPr>
            <p:ph idx="1"/>
          </p:nvPr>
        </p:nvPicPr>
        <p:blipFill>
          <a:blip r:embed="rId2"/>
          <a:srcRect/>
          <a:stretch>
            <a:fillRect/>
          </a:stretch>
        </p:blipFill>
        <p:spPr bwMode="auto">
          <a:xfrm>
            <a:off x="1547812" y="2343944"/>
            <a:ext cx="6048375" cy="30384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1AEDC72C-C6E0-44E4-B671-438C76F6592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CAN_RX_MSG_FLAGS can be one of the following:</a:t>
            </a:r>
          </a:p>
          <a:p>
            <a:r>
              <a:rPr lang="en-US" dirty="0" smtClean="0"/>
              <a:t> CAN_RX_FILTER_1 Receive buffer filter 1 accepted this message</a:t>
            </a:r>
          </a:p>
          <a:p>
            <a:r>
              <a:rPr lang="en-US" dirty="0" smtClean="0"/>
              <a:t> CAN_RX_FILTER_2 Receive buffer filter 2 accepted this message</a:t>
            </a:r>
          </a:p>
          <a:p>
            <a:r>
              <a:rPr lang="en-US" dirty="0" smtClean="0"/>
              <a:t> CAN_RX_FILTER_3 Receive buffer filter 3 accepted this message</a:t>
            </a:r>
          </a:p>
          <a:p>
            <a:r>
              <a:rPr lang="en-US" dirty="0" smtClean="0"/>
              <a:t> CAN_RX_FILTER_4 Receive buffer filter 4 accepted this message</a:t>
            </a:r>
          </a:p>
          <a:p>
            <a:r>
              <a:rPr lang="en-US" dirty="0" smtClean="0"/>
              <a:t> CAN_RX_FILTER_5 Receive buffer filter 5 accepted this message</a:t>
            </a:r>
          </a:p>
          <a:p>
            <a:r>
              <a:rPr lang="en-US" dirty="0" smtClean="0"/>
              <a:t> CAN_RX_FILTER_6 Receive buffer filter 6 accepted this message</a:t>
            </a:r>
          </a:p>
          <a:p>
            <a:r>
              <a:rPr lang="en-US" dirty="0" smtClean="0"/>
              <a:t> CAN_RX_OVERFLOW Receive buffer overflow occurred</a:t>
            </a:r>
          </a:p>
          <a:p>
            <a:r>
              <a:rPr lang="en-US" dirty="0" smtClean="0"/>
              <a:t> CAN_RX_INVALID_MSG Invalid message received</a:t>
            </a:r>
          </a:p>
          <a:p>
            <a:r>
              <a:rPr lang="en-US" dirty="0" smtClean="0"/>
              <a:t> CAN_RX_XTD_FRAME Extended identifier message received</a:t>
            </a:r>
          </a:p>
          <a:p>
            <a:r>
              <a:rPr lang="en-US" dirty="0" smtClean="0"/>
              <a:t> CAN_RX_RTR_FRAME RTR frame message received</a:t>
            </a:r>
          </a:p>
          <a:p>
            <a:r>
              <a:rPr lang="en-US" dirty="0" smtClean="0"/>
              <a:t> CAN_RX_DBL_BUFFERED This message was double buffered</a:t>
            </a:r>
            <a:endParaRPr lang="en-US" dirty="0"/>
          </a:p>
        </p:txBody>
      </p:sp>
      <p:sp>
        <p:nvSpPr>
          <p:cNvPr id="4" name="Date Placeholder 3"/>
          <p:cNvSpPr>
            <a:spLocks noGrp="1"/>
          </p:cNvSpPr>
          <p:nvPr>
            <p:ph type="dt" sz="half" idx="10"/>
          </p:nvPr>
        </p:nvSpPr>
        <p:spPr/>
        <p:txBody>
          <a:bodyPr/>
          <a:lstStyle/>
          <a:p>
            <a:fld id="{9892B989-85FC-4D43-B9EA-9FD892163EC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CANWrite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t>
            </a:r>
            <a:r>
              <a:rPr lang="en-US" dirty="0" err="1" smtClean="0"/>
              <a:t>CANWrite</a:t>
            </a:r>
            <a:r>
              <a:rPr lang="en-US" dirty="0" smtClean="0"/>
              <a:t> function is used to send a message to the CAN bus. A zero is returned</a:t>
            </a:r>
          </a:p>
          <a:p>
            <a:r>
              <a:rPr lang="en-US" dirty="0" smtClean="0"/>
              <a:t>if message can not be queued (buffer full). The function prototype is:</a:t>
            </a:r>
          </a:p>
          <a:p>
            <a:r>
              <a:rPr lang="en-US" dirty="0" smtClean="0"/>
              <a:t>char </a:t>
            </a:r>
            <a:r>
              <a:rPr lang="en-US" dirty="0" err="1" smtClean="0"/>
              <a:t>CANWrite</a:t>
            </a:r>
            <a:r>
              <a:rPr lang="en-US" dirty="0" smtClean="0"/>
              <a:t>(long id, char *data, char </a:t>
            </a:r>
            <a:r>
              <a:rPr lang="en-US" dirty="0" err="1" smtClean="0"/>
              <a:t>datalen</a:t>
            </a:r>
            <a:r>
              <a:rPr lang="en-US" dirty="0" smtClean="0"/>
              <a:t>, char</a:t>
            </a:r>
          </a:p>
          <a:p>
            <a:r>
              <a:rPr lang="en-US" dirty="0" smtClean="0"/>
              <a:t>CAN_TX_MSG_FLAGS)</a:t>
            </a:r>
          </a:p>
          <a:p>
            <a:r>
              <a:rPr lang="en-US" dirty="0" smtClean="0"/>
              <a:t>id is the CAN message identifier. Only 11 or 29 bits may be used depending on message</a:t>
            </a:r>
          </a:p>
          <a:p>
            <a:r>
              <a:rPr lang="en-US" dirty="0" smtClean="0"/>
              <a:t>type (standard or extended). data is an array of bytes up to 8 where the data to be sent is</a:t>
            </a:r>
          </a:p>
          <a:p>
            <a:r>
              <a:rPr lang="en-US" dirty="0" smtClean="0"/>
              <a:t>stored. </a:t>
            </a:r>
            <a:r>
              <a:rPr lang="en-US" dirty="0" err="1" smtClean="0"/>
              <a:t>datalen</a:t>
            </a:r>
            <a:r>
              <a:rPr lang="en-US" dirty="0" smtClean="0"/>
              <a:t> is the length of the data (1 to 8)</a:t>
            </a:r>
            <a:endParaRPr lang="en-US" dirty="0"/>
          </a:p>
        </p:txBody>
      </p:sp>
      <p:sp>
        <p:nvSpPr>
          <p:cNvPr id="4" name="Date Placeholder 3"/>
          <p:cNvSpPr>
            <a:spLocks noGrp="1"/>
          </p:cNvSpPr>
          <p:nvPr>
            <p:ph type="dt" sz="half" idx="10"/>
          </p:nvPr>
        </p:nvSpPr>
        <p:spPr/>
        <p:txBody>
          <a:bodyPr/>
          <a:lstStyle/>
          <a:p>
            <a:fld id="{399F0DEC-AEDC-4C53-9F89-EB69021F1D9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CAN_TX_MSG_FLAGS can be one of the following:</a:t>
            </a:r>
          </a:p>
          <a:p>
            <a:r>
              <a:rPr lang="en-US" dirty="0" smtClean="0"/>
              <a:t> CAN_TX_PRIORITY_0 Transmit priority 0</a:t>
            </a:r>
          </a:p>
          <a:p>
            <a:r>
              <a:rPr lang="en-US" dirty="0" smtClean="0"/>
              <a:t> CAN_TX_PRIORITY_1 Transmit priority 1</a:t>
            </a:r>
          </a:p>
          <a:p>
            <a:r>
              <a:rPr lang="en-US" dirty="0" smtClean="0"/>
              <a:t>CAN_TX_PRIORITY_2 Transmit priority 2</a:t>
            </a:r>
          </a:p>
          <a:p>
            <a:r>
              <a:rPr lang="en-US" dirty="0" smtClean="0"/>
              <a:t> CAN_TX_PRIORITY_3 Transmit priority 3</a:t>
            </a:r>
          </a:p>
          <a:p>
            <a:r>
              <a:rPr lang="en-US" dirty="0" smtClean="0"/>
              <a:t> CAN_TX_STD_FRAME Standard identifier message</a:t>
            </a:r>
          </a:p>
          <a:p>
            <a:r>
              <a:rPr lang="en-US" dirty="0" smtClean="0"/>
              <a:t> CAN_TX_XTD_FRAME Extended identifier message</a:t>
            </a:r>
          </a:p>
          <a:p>
            <a:r>
              <a:rPr lang="en-US" dirty="0" smtClean="0"/>
              <a:t> CAN_TX_NO_RTR_FRAME Non RTR message</a:t>
            </a:r>
          </a:p>
          <a:p>
            <a:r>
              <a:rPr lang="en-US" dirty="0" smtClean="0"/>
              <a:t> CAN_TX_RTR_FRAME RTR message</a:t>
            </a:r>
          </a:p>
          <a:p>
            <a:r>
              <a:rPr lang="en-US" dirty="0" smtClean="0"/>
              <a:t>These flags can be bitwise </a:t>
            </a:r>
            <a:r>
              <a:rPr lang="en-US" dirty="0" err="1" smtClean="0"/>
              <a:t>AND’ed</a:t>
            </a:r>
            <a:r>
              <a:rPr lang="en-US" dirty="0" smtClean="0"/>
              <a:t> if desired.</a:t>
            </a:r>
            <a:endParaRPr lang="en-US" dirty="0"/>
          </a:p>
        </p:txBody>
      </p:sp>
      <p:sp>
        <p:nvSpPr>
          <p:cNvPr id="4" name="Date Placeholder 3"/>
          <p:cNvSpPr>
            <a:spLocks noGrp="1"/>
          </p:cNvSpPr>
          <p:nvPr>
            <p:ph type="dt" sz="half" idx="10"/>
          </p:nvPr>
        </p:nvSpPr>
        <p:spPr/>
        <p:txBody>
          <a:bodyPr/>
          <a:lstStyle/>
          <a:p>
            <a:fld id="{4240798C-F27A-4C48-AA6F-BDC3A1372FF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Bus Programming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Configure the CAN bus I/O port directions (RB2 and RB3)</a:t>
            </a:r>
          </a:p>
          <a:p>
            <a:r>
              <a:rPr lang="en-US" dirty="0" smtClean="0"/>
              <a:t> Initialize the CAN module (</a:t>
            </a:r>
            <a:r>
              <a:rPr lang="en-US" dirty="0" err="1" smtClean="0"/>
              <a:t>CANInitialize</a:t>
            </a:r>
            <a:r>
              <a:rPr lang="en-US" dirty="0" smtClean="0"/>
              <a:t>)</a:t>
            </a:r>
          </a:p>
          <a:p>
            <a:r>
              <a:rPr lang="en-US" dirty="0" smtClean="0"/>
              <a:t> Set the CAN module to CONFIG mode (</a:t>
            </a:r>
            <a:r>
              <a:rPr lang="en-US" dirty="0" err="1" smtClean="0"/>
              <a:t>CANSetOperationMode</a:t>
            </a:r>
            <a:r>
              <a:rPr lang="en-US" dirty="0" smtClean="0"/>
              <a:t>)</a:t>
            </a:r>
          </a:p>
          <a:p>
            <a:r>
              <a:rPr lang="en-US" dirty="0" smtClean="0"/>
              <a:t> Set the mask registers (</a:t>
            </a:r>
            <a:r>
              <a:rPr lang="en-US" dirty="0" err="1" smtClean="0"/>
              <a:t>CANSetMask</a:t>
            </a:r>
            <a:r>
              <a:rPr lang="en-US" dirty="0" smtClean="0"/>
              <a:t>)</a:t>
            </a:r>
          </a:p>
          <a:p>
            <a:r>
              <a:rPr lang="en-US" dirty="0" smtClean="0"/>
              <a:t> Set the filter registers (</a:t>
            </a:r>
            <a:r>
              <a:rPr lang="en-US" dirty="0" err="1" smtClean="0"/>
              <a:t>CANSetFilter</a:t>
            </a:r>
            <a:r>
              <a:rPr lang="en-US" dirty="0" smtClean="0"/>
              <a:t>)</a:t>
            </a:r>
          </a:p>
          <a:p>
            <a:r>
              <a:rPr lang="en-US" dirty="0" smtClean="0"/>
              <a:t> Set the CAN module to normal mode (</a:t>
            </a:r>
            <a:r>
              <a:rPr lang="en-US" dirty="0" err="1" smtClean="0"/>
              <a:t>CANSetOperationMode</a:t>
            </a:r>
            <a:r>
              <a:rPr lang="en-US" dirty="0" smtClean="0"/>
              <a:t>)</a:t>
            </a:r>
          </a:p>
          <a:p>
            <a:r>
              <a:rPr lang="en-US" dirty="0" smtClean="0"/>
              <a:t> Write/read data (</a:t>
            </a:r>
            <a:r>
              <a:rPr lang="en-US" dirty="0" err="1" smtClean="0"/>
              <a:t>CANWrite</a:t>
            </a:r>
            <a:r>
              <a:rPr lang="en-US" dirty="0" smtClean="0"/>
              <a:t>/</a:t>
            </a:r>
            <a:r>
              <a:rPr lang="en-US" dirty="0" err="1" smtClean="0"/>
              <a:t>CANRead</a:t>
            </a:r>
            <a:r>
              <a:rPr lang="en-US" smtClean="0"/>
              <a:t>)</a:t>
            </a:r>
            <a:endParaRPr lang="en-US"/>
          </a:p>
        </p:txBody>
      </p:sp>
      <p:sp>
        <p:nvSpPr>
          <p:cNvPr id="4" name="Date Placeholder 3"/>
          <p:cNvSpPr>
            <a:spLocks noGrp="1"/>
          </p:cNvSpPr>
          <p:nvPr>
            <p:ph type="dt" sz="half" idx="10"/>
          </p:nvPr>
        </p:nvSpPr>
        <p:spPr/>
        <p:txBody>
          <a:bodyPr/>
          <a:lstStyle/>
          <a:p>
            <a:fld id="{AE545374-EFA1-4573-84B2-595B923AB85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Temperature Sensor CAN</a:t>
            </a:r>
            <a:br>
              <a:rPr lang="en-US" dirty="0" smtClean="0"/>
            </a:br>
            <a:r>
              <a:rPr lang="en-US" dirty="0" smtClean="0"/>
              <a:t>Bus Project</a:t>
            </a:r>
            <a:endParaRPr lang="en-US" dirty="0"/>
          </a:p>
        </p:txBody>
      </p:sp>
      <p:sp>
        <p:nvSpPr>
          <p:cNvPr id="3" name="Content Placeholder 2"/>
          <p:cNvSpPr>
            <a:spLocks noGrp="1"/>
          </p:cNvSpPr>
          <p:nvPr>
            <p:ph idx="1"/>
          </p:nvPr>
        </p:nvSpPr>
        <p:spPr/>
        <p:txBody>
          <a:bodyPr/>
          <a:lstStyle/>
          <a:p>
            <a:r>
              <a:rPr lang="en-US" dirty="0" smtClean="0"/>
              <a:t>The system is made up of two CAN nodes.</a:t>
            </a:r>
          </a:p>
          <a:p>
            <a:r>
              <a:rPr lang="en-US" dirty="0" smtClean="0"/>
              <a:t>One node (called DISPLAY node) requests the temperature every second and displays it on an LCD. This process is repeated continuously. </a:t>
            </a:r>
          </a:p>
          <a:p>
            <a:r>
              <a:rPr lang="en-US" dirty="0" smtClean="0"/>
              <a:t>The other node (called COLLECTOR node) reads the temperature from an external semiconductor temperature sensor.</a:t>
            </a:r>
            <a:endParaRPr lang="en-US" dirty="0"/>
          </a:p>
        </p:txBody>
      </p:sp>
      <p:sp>
        <p:nvSpPr>
          <p:cNvPr id="4" name="Date Placeholder 3"/>
          <p:cNvSpPr>
            <a:spLocks noGrp="1"/>
          </p:cNvSpPr>
          <p:nvPr>
            <p:ph type="dt" sz="half" idx="10"/>
          </p:nvPr>
        </p:nvSpPr>
        <p:spPr/>
        <p:txBody>
          <a:bodyPr/>
          <a:lstStyle/>
          <a:p>
            <a:fld id="{AC2E159E-5665-42DC-84B6-A1B1225F1F3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Temperature Sensor CAN</a:t>
            </a:r>
            <a:br>
              <a:rPr lang="en-US" dirty="0" smtClean="0"/>
            </a:br>
            <a:r>
              <a:rPr lang="en-US" dirty="0" smtClean="0"/>
              <a:t>Bus Project</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562100" y="2220119"/>
            <a:ext cx="6019800" cy="328612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A61DBD67-950B-41D9-B2D8-0344938D8A40}"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52609" y="1600200"/>
            <a:ext cx="7838781"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51B668E6-E796-4977-AE82-BBEB5E102240}"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Two CAN nodes are connected together using a two-meter twisted pair cable, terminated with a 120-ohm resistor at each end</a:t>
            </a:r>
            <a:endParaRPr lang="en-US" dirty="0"/>
          </a:p>
        </p:txBody>
      </p:sp>
      <p:sp>
        <p:nvSpPr>
          <p:cNvPr id="4" name="Date Placeholder 3"/>
          <p:cNvSpPr>
            <a:spLocks noGrp="1"/>
          </p:cNvSpPr>
          <p:nvPr>
            <p:ph type="dt" sz="half" idx="10"/>
          </p:nvPr>
        </p:nvSpPr>
        <p:spPr/>
        <p:txBody>
          <a:bodyPr/>
          <a:lstStyle/>
          <a:p>
            <a:fld id="{394B6115-69BC-4A83-BE37-AA44A024B69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DISPLAY Processor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Like the COLLECTOR processor, the DISPLAY processor consists of a PIC18F258 microcontroller with a built-in CAN module and an MCP2551 transceiver chip. </a:t>
            </a:r>
          </a:p>
          <a:p>
            <a:r>
              <a:rPr lang="en-US" dirty="0" smtClean="0"/>
              <a:t>The microcontroller is operated from an 8MHz crystal. The MCLR input is connected to an external reset button. </a:t>
            </a:r>
          </a:p>
          <a:p>
            <a:r>
              <a:rPr lang="en-US" dirty="0" smtClean="0"/>
              <a:t>The CAN outputs (RB2/CANTX and RB3/CANRX) of the microcontroller are connected to the TXD and RXD inputs of the MCP2551.</a:t>
            </a:r>
          </a:p>
          <a:p>
            <a:r>
              <a:rPr lang="en-US" dirty="0" smtClean="0"/>
              <a:t> Pins CANH and CANL of the transceiver chip are connected to the CAN bus. </a:t>
            </a:r>
          </a:p>
          <a:p>
            <a:r>
              <a:rPr lang="en-US" dirty="0" smtClean="0"/>
              <a:t>An HD44780-type LCD is connected to PORTC of the microcontroller to display the temperature values.</a:t>
            </a:r>
            <a:endParaRPr lang="en-US" dirty="0"/>
          </a:p>
        </p:txBody>
      </p:sp>
      <p:sp>
        <p:nvSpPr>
          <p:cNvPr id="4" name="Date Placeholder 3"/>
          <p:cNvSpPr>
            <a:spLocks noGrp="1"/>
          </p:cNvSpPr>
          <p:nvPr>
            <p:ph type="dt" sz="half" idx="10"/>
          </p:nvPr>
        </p:nvSpPr>
        <p:spPr/>
        <p:txBody>
          <a:bodyPr/>
          <a:lstStyle/>
          <a:p>
            <a:fld id="{3BC11874-03E7-4D4E-AB7C-C1651D60F9F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COLLECTOR Processor</a:t>
            </a:r>
            <a:endParaRPr lang="en-US" dirty="0"/>
          </a:p>
        </p:txBody>
      </p:sp>
      <p:sp>
        <p:nvSpPr>
          <p:cNvPr id="3" name="Content Placeholder 2"/>
          <p:cNvSpPr>
            <a:spLocks noGrp="1"/>
          </p:cNvSpPr>
          <p:nvPr>
            <p:ph idx="1"/>
          </p:nvPr>
        </p:nvSpPr>
        <p:spPr>
          <a:xfrm>
            <a:off x="457200" y="1143000"/>
            <a:ext cx="8229600" cy="5410200"/>
          </a:xfrm>
        </p:spPr>
        <p:txBody>
          <a:bodyPr>
            <a:noAutofit/>
          </a:bodyPr>
          <a:lstStyle/>
          <a:p>
            <a:pPr>
              <a:buNone/>
            </a:pPr>
            <a:r>
              <a:rPr lang="en-US" sz="2400" dirty="0" smtClean="0"/>
              <a:t>The COLLECTOR processor consists of a PIC18F258  microcontroller with a built-in CAN module and an MCP2551 transceiver chip. </a:t>
            </a:r>
          </a:p>
          <a:p>
            <a:pPr>
              <a:buNone/>
            </a:pPr>
            <a:r>
              <a:rPr lang="en-US" sz="2400" dirty="0" smtClean="0"/>
              <a:t>The microcontroller is operated from an 8MHz crystal. </a:t>
            </a:r>
          </a:p>
          <a:p>
            <a:pPr>
              <a:buNone/>
            </a:pPr>
            <a:r>
              <a:rPr lang="en-US" sz="2400" dirty="0" smtClean="0"/>
              <a:t>The MCLR input is connected to an external reset button. </a:t>
            </a:r>
          </a:p>
          <a:p>
            <a:pPr>
              <a:buNone/>
            </a:pPr>
            <a:r>
              <a:rPr lang="en-US" sz="2400" dirty="0" smtClean="0"/>
              <a:t>Analog input AN0 of the microcontroller is connected to a LM35DZ-type semiconductor temperature sensor. </a:t>
            </a:r>
          </a:p>
          <a:p>
            <a:pPr>
              <a:buNone/>
            </a:pPr>
            <a:r>
              <a:rPr lang="en-US" sz="2400" dirty="0" smtClean="0"/>
              <a:t>The sensor can measure temperature in the range of 0C to 100C and generates an analog voltage directly proportional to the measured temperature (i.e., the output is 10mV/C). For example, at 20C the output voltage is 200mV.</a:t>
            </a:r>
          </a:p>
          <a:p>
            <a:pPr>
              <a:buNone/>
            </a:pPr>
            <a:endParaRPr lang="en-US" sz="2400" dirty="0" smtClean="0"/>
          </a:p>
        </p:txBody>
      </p:sp>
      <p:sp>
        <p:nvSpPr>
          <p:cNvPr id="4" name="Date Placeholder 3"/>
          <p:cNvSpPr>
            <a:spLocks noGrp="1"/>
          </p:cNvSpPr>
          <p:nvPr>
            <p:ph type="dt" sz="half" idx="10"/>
          </p:nvPr>
        </p:nvSpPr>
        <p:spPr/>
        <p:txBody>
          <a:bodyPr/>
          <a:lstStyle/>
          <a:p>
            <a:fld id="{82C26AE6-C407-4E2A-A6E6-D318087D6A7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149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smtClean="0"/>
              <a:t>Dominant </a:t>
            </a:r>
            <a:r>
              <a:rPr lang="en-US" dirty="0"/>
              <a:t>and </a:t>
            </a:r>
            <a:r>
              <a:rPr lang="en-US" dirty="0" smtClean="0"/>
              <a:t>recessive states</a:t>
            </a:r>
          </a:p>
          <a:p>
            <a:r>
              <a:rPr lang="en-US" dirty="0"/>
              <a:t>The bus defines a logic bit 0 as </a:t>
            </a:r>
            <a:r>
              <a:rPr lang="en-US" dirty="0" smtClean="0"/>
              <a:t>a dominant </a:t>
            </a:r>
            <a:r>
              <a:rPr lang="en-US" dirty="0"/>
              <a:t>bit and a logic bit 1 as a recessive bit</a:t>
            </a:r>
            <a:r>
              <a:rPr lang="en-US" dirty="0" smtClean="0"/>
              <a:t>.</a:t>
            </a:r>
          </a:p>
          <a:p>
            <a:r>
              <a:rPr lang="en-US" dirty="0"/>
              <a:t>In the recessive state, </a:t>
            </a:r>
            <a:r>
              <a:rPr lang="en-US" dirty="0" smtClean="0"/>
              <a:t>the differential </a:t>
            </a:r>
            <a:r>
              <a:rPr lang="en-US" dirty="0"/>
              <a:t>voltage CANH and CANL is less than the minimum </a:t>
            </a:r>
            <a:r>
              <a:rPr lang="en-US" dirty="0" smtClean="0"/>
              <a:t>threshold. </a:t>
            </a:r>
            <a:r>
              <a:rPr lang="en-US" dirty="0"/>
              <a:t>In the dominant state, </a:t>
            </a:r>
            <a:r>
              <a:rPr lang="en-US" dirty="0" smtClean="0"/>
              <a:t>the differential </a:t>
            </a:r>
            <a:r>
              <a:rPr lang="en-US" dirty="0"/>
              <a:t>voltage CANH and CANL is greater than the minimum threshold.</a:t>
            </a:r>
          </a:p>
        </p:txBody>
      </p:sp>
      <p:sp>
        <p:nvSpPr>
          <p:cNvPr id="4" name="Date Placeholder 3"/>
          <p:cNvSpPr>
            <a:spLocks noGrp="1"/>
          </p:cNvSpPr>
          <p:nvPr>
            <p:ph type="dt" sz="half" idx="10"/>
          </p:nvPr>
        </p:nvSpPr>
        <p:spPr/>
        <p:txBody>
          <a:bodyPr/>
          <a:lstStyle/>
          <a:p>
            <a:fld id="{E3663A2E-6B5D-488E-AD77-568389DAA6A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pPr>
              <a:buNone/>
            </a:pPr>
            <a:r>
              <a:rPr lang="en-US" dirty="0" smtClean="0"/>
              <a:t>The CAN outputs (RB2/CANTX and RB3/CANRX) of the microcontroller are connected to the TXD and RXD inputs of an MCP2551-type CAN transceiver chip. </a:t>
            </a:r>
          </a:p>
          <a:p>
            <a:pPr>
              <a:buNone/>
            </a:pPr>
            <a:endParaRPr lang="en-US" dirty="0" smtClean="0"/>
          </a:p>
          <a:p>
            <a:pPr>
              <a:buNone/>
            </a:pPr>
            <a:r>
              <a:rPr lang="en-US" dirty="0" smtClean="0"/>
              <a:t>The CANH and CANL outputs of this chip are connected directly to a twisted cable terminating at the CAN bus</a:t>
            </a:r>
          </a:p>
          <a:p>
            <a:endParaRPr lang="en-US" dirty="0"/>
          </a:p>
        </p:txBody>
      </p:sp>
      <p:sp>
        <p:nvSpPr>
          <p:cNvPr id="4" name="Date Placeholder 3"/>
          <p:cNvSpPr>
            <a:spLocks noGrp="1"/>
          </p:cNvSpPr>
          <p:nvPr>
            <p:ph type="dt" sz="half" idx="10"/>
          </p:nvPr>
        </p:nvSpPr>
        <p:spPr/>
        <p:txBody>
          <a:bodyPr/>
          <a:lstStyle/>
          <a:p>
            <a:fld id="{35473675-B14E-435F-811E-9247BA421C1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MCP2551 is an 8-pin chip that supports data rates up to 1Mb/s. The chip can drive up to 112 nodes.</a:t>
            </a:r>
          </a:p>
          <a:p>
            <a:r>
              <a:rPr lang="en-US" dirty="0" smtClean="0"/>
              <a:t> An external resistor connected to pin 8 of the chip controls the rise and fall times of CANH and CANL so that EMI can be reduced. </a:t>
            </a:r>
          </a:p>
          <a:p>
            <a:r>
              <a:rPr lang="en-US" dirty="0" smtClean="0"/>
              <a:t>For high-speed operation this pin should be connected to ground. </a:t>
            </a:r>
          </a:p>
          <a:p>
            <a:r>
              <a:rPr lang="en-US" dirty="0" smtClean="0"/>
              <a:t>A reference voltage equal to VDD/2 is output from pin 5 of the chip.</a:t>
            </a:r>
          </a:p>
          <a:p>
            <a:endParaRPr lang="en-US" dirty="0" smtClean="0"/>
          </a:p>
          <a:p>
            <a:r>
              <a:rPr lang="en-US" dirty="0" smtClean="0"/>
              <a:t>The program listing is in two parts: the DISPLAY program and the COLLECTOR program. </a:t>
            </a:r>
          </a:p>
          <a:p>
            <a:r>
              <a:rPr lang="en-US" dirty="0" smtClean="0"/>
              <a:t>The operation of the system is as follows:</a:t>
            </a:r>
          </a:p>
          <a:p>
            <a:r>
              <a:rPr lang="en-US" dirty="0" smtClean="0"/>
              <a:t> The DISPLAY processor requests the current temperature from the</a:t>
            </a:r>
          </a:p>
          <a:p>
            <a:pPr>
              <a:buNone/>
            </a:pPr>
            <a:r>
              <a:rPr lang="en-US" dirty="0" smtClean="0"/>
              <a:t>COLLECTOR processor over the CAN bus</a:t>
            </a:r>
            <a:endParaRPr lang="en-US" dirty="0"/>
          </a:p>
        </p:txBody>
      </p:sp>
      <p:sp>
        <p:nvSpPr>
          <p:cNvPr id="4" name="Date Placeholder 3"/>
          <p:cNvSpPr>
            <a:spLocks noGrp="1"/>
          </p:cNvSpPr>
          <p:nvPr>
            <p:ph type="dt" sz="half" idx="10"/>
          </p:nvPr>
        </p:nvSpPr>
        <p:spPr/>
        <p:txBody>
          <a:bodyPr/>
          <a:lstStyle/>
          <a:p>
            <a:fld id="{F984AA47-BAA8-4ECC-94BB-26B92A04B15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COLLECTOR processor reads the temperature, formats it, and sends to the DISPLAY processor over the CAN bus</a:t>
            </a:r>
          </a:p>
          <a:p>
            <a:r>
              <a:rPr lang="en-US" dirty="0" smtClean="0"/>
              <a:t> The DISPLAY processor reads the temperature from the CAN bus and then displays it on the LCD</a:t>
            </a:r>
          </a:p>
          <a:p>
            <a:r>
              <a:rPr lang="en-US" dirty="0" smtClean="0"/>
              <a:t> This process is repeated every second</a:t>
            </a:r>
            <a:endParaRPr lang="en-US" dirty="0"/>
          </a:p>
        </p:txBody>
      </p:sp>
      <p:sp>
        <p:nvSpPr>
          <p:cNvPr id="4" name="Date Placeholder 3"/>
          <p:cNvSpPr>
            <a:spLocks noGrp="1"/>
          </p:cNvSpPr>
          <p:nvPr>
            <p:ph type="dt" sz="half" idx="10"/>
          </p:nvPr>
        </p:nvSpPr>
        <p:spPr/>
        <p:txBody>
          <a:bodyPr/>
          <a:lstStyle/>
          <a:p>
            <a:fld id="{4153694E-B94E-4FC4-9539-5F91C4B0935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Program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PORTC pins are configured as outputs, RB3 is configured as input (CANRX), and RB2 is configured as output (CANTX). </a:t>
            </a:r>
          </a:p>
          <a:p>
            <a:r>
              <a:rPr lang="en-US" dirty="0" smtClean="0"/>
              <a:t> CAN bus bit rate =100Kb/s. </a:t>
            </a:r>
          </a:p>
          <a:p>
            <a:r>
              <a:rPr lang="en-US" dirty="0" smtClean="0"/>
              <a:t>microcontroller clock frequency = 8MHz, the Baud Rate Calculator program</a:t>
            </a:r>
          </a:p>
          <a:p>
            <a:r>
              <a:rPr lang="en-US" dirty="0" smtClean="0"/>
              <a:t>SJW = 1</a:t>
            </a:r>
          </a:p>
          <a:p>
            <a:r>
              <a:rPr lang="en-US" dirty="0" smtClean="0"/>
              <a:t>BRP = 1</a:t>
            </a:r>
          </a:p>
          <a:p>
            <a:r>
              <a:rPr lang="en-US" dirty="0" smtClean="0"/>
              <a:t>Phase_Seg1 = 6</a:t>
            </a:r>
          </a:p>
          <a:p>
            <a:r>
              <a:rPr lang="en-US" dirty="0" smtClean="0"/>
              <a:t>Phase_Seg2 = 7</a:t>
            </a:r>
          </a:p>
          <a:p>
            <a:r>
              <a:rPr lang="en-US" dirty="0" err="1" smtClean="0"/>
              <a:t>Prop_Seg</a:t>
            </a:r>
            <a:r>
              <a:rPr lang="en-US" dirty="0" smtClean="0"/>
              <a:t> = 6</a:t>
            </a:r>
            <a:endParaRPr lang="en-US" dirty="0"/>
          </a:p>
        </p:txBody>
      </p:sp>
      <p:sp>
        <p:nvSpPr>
          <p:cNvPr id="4" name="Date Placeholder 3"/>
          <p:cNvSpPr>
            <a:spLocks noGrp="1"/>
          </p:cNvSpPr>
          <p:nvPr>
            <p:ph type="dt" sz="half" idx="10"/>
          </p:nvPr>
        </p:nvSpPr>
        <p:spPr/>
        <p:txBody>
          <a:bodyPr/>
          <a:lstStyle/>
          <a:p>
            <a:fld id="{B32ADA8A-EB5D-46F2-A86A-0F486C0965B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CANInitialize</a:t>
            </a:r>
            <a:endParaRPr lang="en-US" dirty="0" smtClean="0"/>
          </a:p>
          <a:p>
            <a:r>
              <a:rPr lang="en-US" dirty="0" err="1" smtClean="0"/>
              <a:t>init_flag</a:t>
            </a:r>
            <a:r>
              <a:rPr lang="en-US" dirty="0" smtClean="0"/>
              <a:t> = CAN_CONFIG_SAMPLE_THRICE &amp;</a:t>
            </a:r>
          </a:p>
          <a:p>
            <a:r>
              <a:rPr lang="en-US" dirty="0" smtClean="0"/>
              <a:t>CAN_CONFIG_PHSEG2_PRG_ON &amp;</a:t>
            </a:r>
          </a:p>
          <a:p>
            <a:r>
              <a:rPr lang="en-US" dirty="0" smtClean="0"/>
              <a:t>CAN_CONFIG_STD_MSG &amp;</a:t>
            </a:r>
          </a:p>
          <a:p>
            <a:r>
              <a:rPr lang="en-US" dirty="0" smtClean="0"/>
              <a:t>CAN_CONFIG_DBL_BUFFER_ON &amp;</a:t>
            </a:r>
          </a:p>
          <a:p>
            <a:r>
              <a:rPr lang="en-US" dirty="0" smtClean="0"/>
              <a:t>CAN_CONFIG_VALID_XTD_MSG &amp;</a:t>
            </a:r>
          </a:p>
          <a:p>
            <a:r>
              <a:rPr lang="en-US" dirty="0" smtClean="0"/>
              <a:t>CAN_CONFIG_LINE_FILTER_OFF;</a:t>
            </a:r>
          </a:p>
          <a:p>
            <a:r>
              <a:rPr lang="en-US" dirty="0" smtClean="0"/>
              <a:t>filter masks and filter values are specified are set to all 1’s</a:t>
            </a:r>
            <a:endParaRPr lang="en-US" dirty="0"/>
          </a:p>
        </p:txBody>
      </p:sp>
      <p:sp>
        <p:nvSpPr>
          <p:cNvPr id="4" name="Date Placeholder 3"/>
          <p:cNvSpPr>
            <a:spLocks noGrp="1"/>
          </p:cNvSpPr>
          <p:nvPr>
            <p:ph type="dt" sz="half" idx="10"/>
          </p:nvPr>
        </p:nvSpPr>
        <p:spPr/>
        <p:txBody>
          <a:bodyPr/>
          <a:lstStyle/>
          <a:p>
            <a:fld id="{85456C15-AF29-49C3-94B2-C83FCBF89BC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void main()</a:t>
            </a:r>
          </a:p>
          <a:p>
            <a:r>
              <a:rPr lang="en-US" dirty="0" smtClean="0"/>
              <a:t>{</a:t>
            </a:r>
          </a:p>
          <a:p>
            <a:r>
              <a:rPr lang="en-US" dirty="0" smtClean="0"/>
              <a:t>unsigned char temperature, data[8];</a:t>
            </a:r>
          </a:p>
          <a:p>
            <a:r>
              <a:rPr lang="en-US" dirty="0" smtClean="0"/>
              <a:t>unsigned short </a:t>
            </a:r>
            <a:r>
              <a:rPr lang="en-US" dirty="0" err="1" smtClean="0"/>
              <a:t>init_flag</a:t>
            </a:r>
            <a:r>
              <a:rPr lang="en-US" dirty="0" smtClean="0"/>
              <a:t>, </a:t>
            </a:r>
            <a:r>
              <a:rPr lang="en-US" dirty="0" err="1" smtClean="0"/>
              <a:t>send_flag</a:t>
            </a:r>
            <a:r>
              <a:rPr lang="en-US" dirty="0" smtClean="0"/>
              <a:t>, </a:t>
            </a:r>
            <a:r>
              <a:rPr lang="en-US" dirty="0" err="1" smtClean="0"/>
              <a:t>dt</a:t>
            </a:r>
            <a:r>
              <a:rPr lang="en-US" dirty="0" smtClean="0"/>
              <a:t>, </a:t>
            </a:r>
            <a:r>
              <a:rPr lang="en-US" dirty="0" err="1" smtClean="0"/>
              <a:t>len</a:t>
            </a:r>
            <a:r>
              <a:rPr lang="en-US" dirty="0" smtClean="0"/>
              <a:t>, </a:t>
            </a:r>
            <a:r>
              <a:rPr lang="en-US" dirty="0" err="1" smtClean="0"/>
              <a:t>read_flag</a:t>
            </a:r>
            <a:r>
              <a:rPr lang="en-US" dirty="0" smtClean="0"/>
              <a:t>;</a:t>
            </a:r>
          </a:p>
          <a:p>
            <a:r>
              <a:rPr lang="en-US" dirty="0" smtClean="0"/>
              <a:t>char SJW, BRP, Phase_Seg1, Phase_Seg2, </a:t>
            </a:r>
            <a:r>
              <a:rPr lang="en-US" dirty="0" err="1" smtClean="0"/>
              <a:t>Prop_Seg</a:t>
            </a:r>
            <a:r>
              <a:rPr lang="en-US" dirty="0" smtClean="0"/>
              <a:t>, txt[4];</a:t>
            </a:r>
          </a:p>
          <a:p>
            <a:r>
              <a:rPr lang="en-US" dirty="0" smtClean="0"/>
              <a:t>long id, mask;</a:t>
            </a:r>
            <a:endParaRPr lang="en-US" dirty="0"/>
          </a:p>
        </p:txBody>
      </p:sp>
      <p:sp>
        <p:nvSpPr>
          <p:cNvPr id="4" name="Date Placeholder 3"/>
          <p:cNvSpPr>
            <a:spLocks noGrp="1"/>
          </p:cNvSpPr>
          <p:nvPr>
            <p:ph type="dt" sz="half" idx="10"/>
          </p:nvPr>
        </p:nvSpPr>
        <p:spPr/>
        <p:txBody>
          <a:bodyPr/>
          <a:lstStyle/>
          <a:p>
            <a:fld id="{6AFDD13A-C76D-420F-B078-A19F8428989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TRISC = 0; // PORTC are outputs (LCD)</a:t>
            </a:r>
          </a:p>
          <a:p>
            <a:r>
              <a:rPr lang="en-US" dirty="0" smtClean="0"/>
              <a:t>TRISB = 0x08; // RB2 is output, RB3 is input</a:t>
            </a:r>
          </a:p>
          <a:p>
            <a:endParaRPr lang="en-US" dirty="0" smtClean="0"/>
          </a:p>
          <a:p>
            <a:r>
              <a:rPr lang="en-US" dirty="0" smtClean="0"/>
              <a:t>// CAN BUS Parameters</a:t>
            </a:r>
          </a:p>
          <a:p>
            <a:r>
              <a:rPr lang="en-US" dirty="0" smtClean="0"/>
              <a:t>SJW = 1;</a:t>
            </a:r>
          </a:p>
          <a:p>
            <a:r>
              <a:rPr lang="en-US" dirty="0" smtClean="0"/>
              <a:t>BRP = 1;</a:t>
            </a:r>
          </a:p>
          <a:p>
            <a:r>
              <a:rPr lang="en-US" dirty="0" smtClean="0"/>
              <a:t>Phase_Seg1 = 6;</a:t>
            </a:r>
          </a:p>
          <a:p>
            <a:r>
              <a:rPr lang="en-US" dirty="0" smtClean="0"/>
              <a:t>Phase_Seg2 = 7;</a:t>
            </a:r>
          </a:p>
          <a:p>
            <a:r>
              <a:rPr lang="en-US" dirty="0" err="1" smtClean="0"/>
              <a:t>Prop_Seg</a:t>
            </a:r>
            <a:r>
              <a:rPr lang="en-US" dirty="0" smtClean="0"/>
              <a:t> = 6;</a:t>
            </a:r>
          </a:p>
          <a:p>
            <a:r>
              <a:rPr lang="en-US" dirty="0" err="1" smtClean="0"/>
              <a:t>init_flag</a:t>
            </a:r>
            <a:r>
              <a:rPr lang="en-US" dirty="0" smtClean="0"/>
              <a:t> = CAN_CONFIG_SAMPLE_THRICE &amp;</a:t>
            </a:r>
          </a:p>
          <a:p>
            <a:endParaRPr lang="en-US" dirty="0" smtClean="0"/>
          </a:p>
        </p:txBody>
      </p:sp>
      <p:sp>
        <p:nvSpPr>
          <p:cNvPr id="4" name="Date Placeholder 3"/>
          <p:cNvSpPr>
            <a:spLocks noGrp="1"/>
          </p:cNvSpPr>
          <p:nvPr>
            <p:ph type="dt" sz="half" idx="10"/>
          </p:nvPr>
        </p:nvSpPr>
        <p:spPr/>
        <p:txBody>
          <a:bodyPr/>
          <a:lstStyle/>
          <a:p>
            <a:fld id="{3F678AE8-CA33-40B9-9FDB-CD7CD6C9061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CAN_CONFIG_PHSEG2_PRG_ON &amp;</a:t>
            </a:r>
          </a:p>
          <a:p>
            <a:r>
              <a:rPr lang="en-US" dirty="0" smtClean="0"/>
              <a:t>CAN_CONFIG_STD_MSG &amp;</a:t>
            </a:r>
          </a:p>
          <a:p>
            <a:r>
              <a:rPr lang="en-US" dirty="0" smtClean="0"/>
              <a:t>CAN_CONFIG_DBL_BUFFER_ON &amp;</a:t>
            </a:r>
          </a:p>
          <a:p>
            <a:r>
              <a:rPr lang="en-US" dirty="0" smtClean="0"/>
              <a:t>CAN_CONFIG_VALID_XTD_MSG &amp;</a:t>
            </a:r>
          </a:p>
          <a:p>
            <a:r>
              <a:rPr lang="en-US" dirty="0" smtClean="0"/>
              <a:t>CAN_CONFIG_LINE_FILTER_OFF;</a:t>
            </a:r>
          </a:p>
          <a:p>
            <a:r>
              <a:rPr lang="en-US" dirty="0" err="1" smtClean="0"/>
              <a:t>send_flag</a:t>
            </a:r>
            <a:r>
              <a:rPr lang="en-US" dirty="0" smtClean="0"/>
              <a:t> = CAN_TX_PRIORITY_0 &amp;</a:t>
            </a:r>
          </a:p>
          <a:p>
            <a:r>
              <a:rPr lang="en-US" dirty="0" smtClean="0"/>
              <a:t>CAN_TX_XTD_FRAME &amp;</a:t>
            </a:r>
          </a:p>
          <a:p>
            <a:r>
              <a:rPr lang="en-US" dirty="0" smtClean="0"/>
              <a:t>CAN_TX_NO_RTR_FRAME;</a:t>
            </a:r>
          </a:p>
          <a:p>
            <a:r>
              <a:rPr lang="en-US" dirty="0" err="1" smtClean="0"/>
              <a:t>read_flag</a:t>
            </a:r>
            <a:r>
              <a:rPr lang="en-US" dirty="0" smtClean="0"/>
              <a:t> = 0;</a:t>
            </a:r>
            <a:endParaRPr lang="en-US" dirty="0"/>
          </a:p>
        </p:txBody>
      </p:sp>
      <p:sp>
        <p:nvSpPr>
          <p:cNvPr id="4" name="Date Placeholder 3"/>
          <p:cNvSpPr>
            <a:spLocks noGrp="1"/>
          </p:cNvSpPr>
          <p:nvPr>
            <p:ph type="dt" sz="half" idx="10"/>
          </p:nvPr>
        </p:nvSpPr>
        <p:spPr/>
        <p:txBody>
          <a:bodyPr/>
          <a:lstStyle/>
          <a:p>
            <a:fld id="{7963D698-18DA-4AD5-ABA1-8D5D945C82A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smtClean="0"/>
          </a:p>
          <a:p>
            <a:r>
              <a:rPr lang="en-US" dirty="0" smtClean="0"/>
              <a:t>// Initialize CAN module</a:t>
            </a:r>
          </a:p>
          <a:p>
            <a:r>
              <a:rPr lang="en-US" dirty="0" err="1" smtClean="0"/>
              <a:t>CANInitialize</a:t>
            </a:r>
            <a:r>
              <a:rPr lang="en-US" dirty="0" smtClean="0"/>
              <a:t>(SJW, BRP, Phase_Seg1, Phase_Seg2, </a:t>
            </a:r>
            <a:r>
              <a:rPr lang="en-US" dirty="0" err="1" smtClean="0"/>
              <a:t>Prop_Seg</a:t>
            </a:r>
            <a:r>
              <a:rPr lang="en-US" dirty="0" smtClean="0"/>
              <a:t>, </a:t>
            </a:r>
            <a:r>
              <a:rPr lang="en-US" dirty="0" err="1" smtClean="0"/>
              <a:t>init_flag</a:t>
            </a:r>
            <a:r>
              <a:rPr lang="en-US" dirty="0" smtClean="0"/>
              <a:t>);</a:t>
            </a:r>
          </a:p>
          <a:p>
            <a:endParaRPr lang="en-US" dirty="0" smtClean="0"/>
          </a:p>
          <a:p>
            <a:r>
              <a:rPr lang="en-US" dirty="0" smtClean="0"/>
              <a:t>// Set CAN CONFIG mode</a:t>
            </a:r>
          </a:p>
          <a:p>
            <a:endParaRPr lang="en-US" dirty="0" smtClean="0"/>
          </a:p>
          <a:p>
            <a:r>
              <a:rPr lang="en-US" dirty="0" err="1" smtClean="0"/>
              <a:t>CANSetOperationMode</a:t>
            </a:r>
            <a:r>
              <a:rPr lang="en-US" dirty="0" smtClean="0"/>
              <a:t>(CAN_MODE_CONFIG, 0xFF);</a:t>
            </a:r>
          </a:p>
          <a:p>
            <a:r>
              <a:rPr lang="en-US" dirty="0" smtClean="0"/>
              <a:t>mask = -1;</a:t>
            </a:r>
          </a:p>
          <a:p>
            <a:endParaRPr lang="en-US" dirty="0" smtClean="0"/>
          </a:p>
          <a:p>
            <a:r>
              <a:rPr lang="en-US" dirty="0" smtClean="0"/>
              <a:t>// Set all MASK1 bits to 1's</a:t>
            </a:r>
          </a:p>
          <a:p>
            <a:endParaRPr lang="en-US" dirty="0" smtClean="0"/>
          </a:p>
          <a:p>
            <a:r>
              <a:rPr lang="en-US" dirty="0" err="1" smtClean="0"/>
              <a:t>CANSetMask</a:t>
            </a:r>
            <a:r>
              <a:rPr lang="en-US" dirty="0" smtClean="0"/>
              <a:t>(CAN_MASK_B1, mask, CAN_CONFIG_XTD_MSG);</a:t>
            </a:r>
          </a:p>
          <a:p>
            <a:endParaRPr lang="en-US" dirty="0" smtClean="0"/>
          </a:p>
          <a:p>
            <a:r>
              <a:rPr lang="en-US" dirty="0" smtClean="0"/>
              <a:t>// Set all MASK2 bits to 1's</a:t>
            </a:r>
          </a:p>
          <a:p>
            <a:endParaRPr lang="en-US" dirty="0" smtClean="0"/>
          </a:p>
        </p:txBody>
      </p:sp>
      <p:sp>
        <p:nvSpPr>
          <p:cNvPr id="4" name="Date Placeholder 3"/>
          <p:cNvSpPr>
            <a:spLocks noGrp="1"/>
          </p:cNvSpPr>
          <p:nvPr>
            <p:ph type="dt" sz="half" idx="10"/>
          </p:nvPr>
        </p:nvSpPr>
        <p:spPr/>
        <p:txBody>
          <a:bodyPr/>
          <a:lstStyle/>
          <a:p>
            <a:fld id="{C497BB71-C451-43A5-9073-1490C201ADC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CANSetMask</a:t>
            </a:r>
            <a:r>
              <a:rPr lang="en-US" dirty="0" smtClean="0"/>
              <a:t>(CAN_MASK_B2, mask, CAN_CONFIG_XTD_MSG);</a:t>
            </a:r>
          </a:p>
          <a:p>
            <a:endParaRPr lang="en-US" dirty="0" smtClean="0"/>
          </a:p>
          <a:p>
            <a:r>
              <a:rPr lang="en-US" dirty="0" smtClean="0"/>
              <a:t>// Set id of filter B2_F3 to 3</a:t>
            </a:r>
          </a:p>
          <a:p>
            <a:endParaRPr lang="en-US" dirty="0" smtClean="0"/>
          </a:p>
          <a:p>
            <a:r>
              <a:rPr lang="en-US" dirty="0" err="1" smtClean="0"/>
              <a:t>CANSetFilter</a:t>
            </a:r>
            <a:r>
              <a:rPr lang="en-US" dirty="0" smtClean="0"/>
              <a:t>(CAN_FILTER_B2_F3,3,CAN_CONFIG_XTD_MSG);</a:t>
            </a:r>
          </a:p>
          <a:p>
            <a:endParaRPr lang="en-US" dirty="0" smtClean="0"/>
          </a:p>
          <a:p>
            <a:r>
              <a:rPr lang="en-US" dirty="0" smtClean="0"/>
              <a:t>// Set CAN module to NORMAL mode</a:t>
            </a:r>
          </a:p>
          <a:p>
            <a:endParaRPr lang="en-US" dirty="0" smtClean="0"/>
          </a:p>
          <a:p>
            <a:r>
              <a:rPr lang="en-US" dirty="0" err="1" smtClean="0"/>
              <a:t>CANSetOperationMode</a:t>
            </a:r>
            <a:r>
              <a:rPr lang="en-US" dirty="0" smtClean="0"/>
              <a:t>(CAN_MODE_NORMAL, 0xFF);</a:t>
            </a:r>
          </a:p>
          <a:p>
            <a:endParaRPr lang="en-US" dirty="0" smtClean="0"/>
          </a:p>
          <a:p>
            <a:endParaRPr lang="en-US" dirty="0"/>
          </a:p>
        </p:txBody>
      </p:sp>
      <p:sp>
        <p:nvSpPr>
          <p:cNvPr id="4" name="Date Placeholder 3"/>
          <p:cNvSpPr>
            <a:spLocks noGrp="1"/>
          </p:cNvSpPr>
          <p:nvPr>
            <p:ph type="dt" sz="half" idx="10"/>
          </p:nvPr>
        </p:nvSpPr>
        <p:spPr/>
        <p:txBody>
          <a:bodyPr/>
          <a:lstStyle/>
          <a:p>
            <a:fld id="{2F2D9693-A982-4633-924B-5BA09E45A07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159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1"/>
            <a:ext cx="8229600" cy="1676400"/>
          </a:xfrm>
        </p:spPr>
        <p:txBody>
          <a:bodyPr/>
          <a:lstStyle/>
          <a:p>
            <a:r>
              <a:rPr lang="en-US" dirty="0"/>
              <a:t>The ISO-11898 CAN bus specifies that a device on that bus must be able to drive </a:t>
            </a:r>
            <a:r>
              <a:rPr lang="en-US" dirty="0" smtClean="0"/>
              <a:t>a forty-meter </a:t>
            </a:r>
            <a:r>
              <a:rPr lang="en-US" dirty="0"/>
              <a:t>cable at 1Mb/s.</a:t>
            </a:r>
          </a:p>
        </p:txBody>
      </p:sp>
      <p:pic>
        <p:nvPicPr>
          <p:cNvPr id="4098" name="Picture 2"/>
          <p:cNvPicPr>
            <a:picLocks noChangeAspect="1" noChangeArrowheads="1"/>
          </p:cNvPicPr>
          <p:nvPr/>
        </p:nvPicPr>
        <p:blipFill>
          <a:blip r:embed="rId2"/>
          <a:srcRect/>
          <a:stretch>
            <a:fillRect/>
          </a:stretch>
        </p:blipFill>
        <p:spPr bwMode="auto">
          <a:xfrm>
            <a:off x="1219200" y="3505200"/>
            <a:ext cx="5267325" cy="260985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BA67AFEC-D4A6-456E-9BC8-94E42A52521E}" type="datetime1">
              <a:rPr lang="en-US" smtClean="0"/>
              <a:pPr/>
              <a:t>3/18/2015</a:t>
            </a:fld>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16</a:t>
            </a:fld>
            <a:endParaRPr lang="en-US"/>
          </a:p>
        </p:txBody>
      </p:sp>
      <p:sp>
        <p:nvSpPr>
          <p:cNvPr id="7" name="Footer Placeholder 6"/>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//Configure LCD</a:t>
            </a:r>
          </a:p>
          <a:p>
            <a:endParaRPr lang="en-US" dirty="0" smtClean="0"/>
          </a:p>
          <a:p>
            <a:r>
              <a:rPr lang="en-US" dirty="0" err="1" smtClean="0"/>
              <a:t>Lcd_Config</a:t>
            </a:r>
            <a:r>
              <a:rPr lang="en-US" dirty="0" smtClean="0"/>
              <a:t>(&amp;PORTC,4,5,0,3,2,1,0); // LCD is connected to PORTC</a:t>
            </a:r>
          </a:p>
          <a:p>
            <a:r>
              <a:rPr lang="en-US" dirty="0" err="1" smtClean="0"/>
              <a:t>Lcd_Cmd</a:t>
            </a:r>
            <a:r>
              <a:rPr lang="en-US" dirty="0" smtClean="0"/>
              <a:t>(LCD_CLEAR); // Clear LCD</a:t>
            </a:r>
          </a:p>
          <a:p>
            <a:r>
              <a:rPr lang="en-US" dirty="0" err="1" smtClean="0"/>
              <a:t>Lcd_Out</a:t>
            </a:r>
            <a:r>
              <a:rPr lang="en-US" dirty="0" smtClean="0"/>
              <a:t>(1,1,"CAN BUS"); // Display heading on LCD</a:t>
            </a:r>
          </a:p>
          <a:p>
            <a:r>
              <a:rPr lang="en-US" dirty="0" err="1" smtClean="0"/>
              <a:t>Delay_ms</a:t>
            </a:r>
            <a:r>
              <a:rPr lang="en-US" dirty="0" smtClean="0"/>
              <a:t>(1000); // Wait for 2 seconds</a:t>
            </a:r>
          </a:p>
          <a:p>
            <a:endParaRPr lang="en-US" dirty="0" smtClean="0"/>
          </a:p>
          <a:p>
            <a:r>
              <a:rPr lang="en-US" dirty="0" smtClean="0"/>
              <a:t>// Program loop. Read the temperature from </a:t>
            </a:r>
            <a:r>
              <a:rPr lang="en-US" dirty="0" err="1" smtClean="0"/>
              <a:t>Node:COLLECTOR</a:t>
            </a:r>
            <a:r>
              <a:rPr lang="en-US" dirty="0" smtClean="0"/>
              <a:t> and display // on the LCD continuously</a:t>
            </a:r>
          </a:p>
          <a:p>
            <a:r>
              <a:rPr lang="en-US" dirty="0" smtClean="0"/>
              <a:t>//</a:t>
            </a:r>
          </a:p>
        </p:txBody>
      </p:sp>
      <p:sp>
        <p:nvSpPr>
          <p:cNvPr id="4" name="Date Placeholder 3"/>
          <p:cNvSpPr>
            <a:spLocks noGrp="1"/>
          </p:cNvSpPr>
          <p:nvPr>
            <p:ph type="dt" sz="half" idx="10"/>
          </p:nvPr>
        </p:nvSpPr>
        <p:spPr/>
        <p:txBody>
          <a:bodyPr/>
          <a:lstStyle/>
          <a:p>
            <a:fld id="{49E07677-7DD4-45CC-A0A4-857A1A31BD6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 Endless loop</a:t>
            </a:r>
          </a:p>
          <a:p>
            <a:r>
              <a:rPr lang="en-US" dirty="0" smtClean="0"/>
              <a:t>{</a:t>
            </a:r>
          </a:p>
          <a:p>
            <a:r>
              <a:rPr lang="en-US" dirty="0" err="1" smtClean="0"/>
              <a:t>Lcd_Cmd</a:t>
            </a:r>
            <a:r>
              <a:rPr lang="en-US" dirty="0" smtClean="0"/>
              <a:t>(LCD_CLEAR); // Clear LCD</a:t>
            </a:r>
          </a:p>
          <a:p>
            <a:r>
              <a:rPr lang="en-US" dirty="0" err="1" smtClean="0"/>
              <a:t>Lcd_Out</a:t>
            </a:r>
            <a:r>
              <a:rPr lang="en-US" dirty="0" smtClean="0"/>
              <a:t>(1,1,"Temp = "); // Display "Temp = “</a:t>
            </a:r>
          </a:p>
          <a:p>
            <a:endParaRPr lang="en-US" dirty="0" smtClean="0"/>
          </a:p>
          <a:p>
            <a:r>
              <a:rPr lang="en-US" dirty="0" smtClean="0"/>
              <a:t>// Send a message to </a:t>
            </a:r>
            <a:r>
              <a:rPr lang="en-US" dirty="0" err="1" smtClean="0"/>
              <a:t>Node:COLLECTOR</a:t>
            </a:r>
            <a:r>
              <a:rPr lang="en-US" dirty="0" smtClean="0"/>
              <a:t> and ask for data</a:t>
            </a:r>
          </a:p>
          <a:p>
            <a:endParaRPr lang="en-US" dirty="0" smtClean="0"/>
          </a:p>
          <a:p>
            <a:r>
              <a:rPr lang="en-US" dirty="0" smtClean="0"/>
              <a:t>data[0] = 'T'; // Data to be sent</a:t>
            </a:r>
          </a:p>
          <a:p>
            <a:r>
              <a:rPr lang="en-US" dirty="0" smtClean="0"/>
              <a:t>id = 500; // Identifier</a:t>
            </a:r>
          </a:p>
          <a:p>
            <a:r>
              <a:rPr lang="en-US" dirty="0" err="1" smtClean="0"/>
              <a:t>CANWrite</a:t>
            </a:r>
            <a:r>
              <a:rPr lang="en-US" dirty="0" smtClean="0"/>
              <a:t>(id, data, 1, </a:t>
            </a:r>
            <a:r>
              <a:rPr lang="en-US" dirty="0" err="1" smtClean="0"/>
              <a:t>send_flag</a:t>
            </a:r>
            <a:r>
              <a:rPr lang="en-US" dirty="0" smtClean="0"/>
              <a:t>); // send 'T'</a:t>
            </a:r>
            <a:endParaRPr lang="en-US" dirty="0"/>
          </a:p>
        </p:txBody>
      </p:sp>
      <p:sp>
        <p:nvSpPr>
          <p:cNvPr id="4" name="Date Placeholder 3"/>
          <p:cNvSpPr>
            <a:spLocks noGrp="1"/>
          </p:cNvSpPr>
          <p:nvPr>
            <p:ph type="dt" sz="half" idx="10"/>
          </p:nvPr>
        </p:nvSpPr>
        <p:spPr/>
        <p:txBody>
          <a:bodyPr/>
          <a:lstStyle/>
          <a:p>
            <a:fld id="{7A6CD16A-1890-4405-9384-0CCA94908AE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dirty="0" smtClean="0"/>
              <a:t>// Get temperature from </a:t>
            </a:r>
            <a:r>
              <a:rPr lang="en-US" dirty="0" err="1" smtClean="0"/>
              <a:t>node:COLLECT</a:t>
            </a:r>
            <a:endParaRPr lang="en-US" dirty="0" smtClean="0"/>
          </a:p>
          <a:p>
            <a:r>
              <a:rPr lang="en-US" dirty="0" err="1" smtClean="0"/>
              <a:t>dt</a:t>
            </a:r>
            <a:r>
              <a:rPr lang="en-US" dirty="0" smtClean="0"/>
              <a:t> = 0;</a:t>
            </a:r>
          </a:p>
          <a:p>
            <a:r>
              <a:rPr lang="en-US" dirty="0" smtClean="0"/>
              <a:t>while(!</a:t>
            </a:r>
            <a:r>
              <a:rPr lang="en-US" dirty="0" err="1" smtClean="0"/>
              <a:t>dt</a:t>
            </a:r>
            <a:r>
              <a:rPr lang="en-US" dirty="0" smtClean="0"/>
              <a:t>)</a:t>
            </a:r>
            <a:r>
              <a:rPr lang="en-US" dirty="0" err="1" smtClean="0"/>
              <a:t>dt</a:t>
            </a:r>
            <a:r>
              <a:rPr lang="en-US" dirty="0" smtClean="0"/>
              <a:t> = </a:t>
            </a:r>
            <a:r>
              <a:rPr lang="en-US" dirty="0" err="1" smtClean="0"/>
              <a:t>CANRead</a:t>
            </a:r>
            <a:r>
              <a:rPr lang="en-US" dirty="0" smtClean="0"/>
              <a:t>(&amp;id, data, &amp;</a:t>
            </a:r>
            <a:r>
              <a:rPr lang="en-US" dirty="0" err="1" smtClean="0"/>
              <a:t>len</a:t>
            </a:r>
            <a:r>
              <a:rPr lang="en-US" dirty="0" smtClean="0"/>
              <a:t>, &amp;</a:t>
            </a:r>
            <a:r>
              <a:rPr lang="en-US" dirty="0" err="1" smtClean="0"/>
              <a:t>read_flag</a:t>
            </a:r>
            <a:r>
              <a:rPr lang="en-US" dirty="0" smtClean="0"/>
              <a:t>);</a:t>
            </a:r>
          </a:p>
          <a:p>
            <a:r>
              <a:rPr lang="en-US" dirty="0" smtClean="0"/>
              <a:t>if(id == 3)</a:t>
            </a:r>
          </a:p>
          <a:p>
            <a:r>
              <a:rPr lang="en-US" dirty="0" smtClean="0"/>
              <a:t>{</a:t>
            </a:r>
          </a:p>
          <a:p>
            <a:r>
              <a:rPr lang="en-US" dirty="0" smtClean="0"/>
              <a:t>temperature = data[0];</a:t>
            </a:r>
          </a:p>
          <a:p>
            <a:r>
              <a:rPr lang="en-US" dirty="0" err="1" smtClean="0"/>
              <a:t>ByteToStr</a:t>
            </a:r>
            <a:r>
              <a:rPr lang="en-US" dirty="0" smtClean="0"/>
              <a:t>(</a:t>
            </a:r>
            <a:r>
              <a:rPr lang="en-US" dirty="0" err="1" smtClean="0"/>
              <a:t>temperature,txt</a:t>
            </a:r>
            <a:r>
              <a:rPr lang="en-US" dirty="0" smtClean="0"/>
              <a:t>); // Convert to string</a:t>
            </a:r>
          </a:p>
          <a:p>
            <a:r>
              <a:rPr lang="en-US" dirty="0" err="1" smtClean="0"/>
              <a:t>Lcd_Out</a:t>
            </a:r>
            <a:r>
              <a:rPr lang="en-US" dirty="0" smtClean="0"/>
              <a:t>(1,8,txt); // Output to LCD</a:t>
            </a:r>
          </a:p>
          <a:p>
            <a:r>
              <a:rPr lang="en-US" dirty="0" err="1" smtClean="0"/>
              <a:t>Delay_ms</a:t>
            </a:r>
            <a:r>
              <a:rPr lang="en-US" dirty="0" smtClean="0"/>
              <a:t>(1000); // Wait 1 second</a:t>
            </a:r>
          </a:p>
          <a:p>
            <a:r>
              <a:rPr lang="en-US" dirty="0" smtClean="0"/>
              <a:t>}</a:t>
            </a:r>
          </a:p>
          <a:p>
            <a:r>
              <a:rPr lang="en-US" dirty="0" smtClean="0"/>
              <a:t>}</a:t>
            </a:r>
          </a:p>
          <a:p>
            <a:r>
              <a:rPr lang="en-US" dirty="0" smtClean="0"/>
              <a:t>}</a:t>
            </a:r>
            <a:endParaRPr lang="en-US" dirty="0"/>
          </a:p>
        </p:txBody>
      </p:sp>
      <p:sp>
        <p:nvSpPr>
          <p:cNvPr id="4" name="Date Placeholder 3"/>
          <p:cNvSpPr>
            <a:spLocks noGrp="1"/>
          </p:cNvSpPr>
          <p:nvPr>
            <p:ph type="dt" sz="half" idx="10"/>
          </p:nvPr>
        </p:nvSpPr>
        <p:spPr/>
        <p:txBody>
          <a:bodyPr/>
          <a:lstStyle/>
          <a:p>
            <a:fld id="{DC1B4AEF-43B3-4466-8DDA-7E9560980BA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Filter 3 for buffer 2 is set to value 3 so that identifiers having values 3 are accepted by the receive buffer.</a:t>
            </a:r>
          </a:p>
          <a:p>
            <a:r>
              <a:rPr lang="en-US" dirty="0" smtClean="0"/>
              <a:t>The operation mode is then set to NORMAL. The program then configures the LCD and displays the message “CAN BUS” for one second on the LCD.</a:t>
            </a:r>
          </a:p>
          <a:p>
            <a:r>
              <a:rPr lang="en-US" dirty="0" smtClean="0"/>
              <a:t>The main program loop executes continuously and starts with a for statement.</a:t>
            </a:r>
          </a:p>
          <a:p>
            <a:r>
              <a:rPr lang="en-US" dirty="0" smtClean="0"/>
              <a:t> Inside this loop the LCD is </a:t>
            </a:r>
          </a:p>
          <a:p>
            <a:r>
              <a:rPr lang="en-US" dirty="0" smtClean="0"/>
              <a:t>Then character “T” is sent over the bus with the identifier equal to 500 (the COLLECTOR</a:t>
            </a:r>
            <a:endParaRPr lang="en-US" dirty="0"/>
          </a:p>
        </p:txBody>
      </p:sp>
      <p:sp>
        <p:nvSpPr>
          <p:cNvPr id="4" name="Date Placeholder 3"/>
          <p:cNvSpPr>
            <a:spLocks noGrp="1"/>
          </p:cNvSpPr>
          <p:nvPr>
            <p:ph type="dt" sz="half" idx="10"/>
          </p:nvPr>
        </p:nvSpPr>
        <p:spPr/>
        <p:txBody>
          <a:bodyPr/>
          <a:lstStyle/>
          <a:p>
            <a:fld id="{2917E6D3-C8AA-4651-909E-7F3288FB212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void main()</a:t>
            </a:r>
          </a:p>
          <a:p>
            <a:r>
              <a:rPr lang="en-US" dirty="0" smtClean="0"/>
              <a:t>{</a:t>
            </a:r>
          </a:p>
          <a:p>
            <a:r>
              <a:rPr lang="en-US" dirty="0" smtClean="0"/>
              <a:t>unsigned char temperature, data[8];</a:t>
            </a:r>
          </a:p>
          <a:p>
            <a:r>
              <a:rPr lang="en-US" dirty="0" smtClean="0"/>
              <a:t>unsigned short </a:t>
            </a:r>
            <a:r>
              <a:rPr lang="en-US" dirty="0" err="1" smtClean="0"/>
              <a:t>init_flag</a:t>
            </a:r>
            <a:r>
              <a:rPr lang="en-US" dirty="0" smtClean="0"/>
              <a:t>, </a:t>
            </a:r>
            <a:r>
              <a:rPr lang="en-US" dirty="0" err="1" smtClean="0"/>
              <a:t>send_flag</a:t>
            </a:r>
            <a:r>
              <a:rPr lang="en-US" dirty="0" smtClean="0"/>
              <a:t>, </a:t>
            </a:r>
            <a:r>
              <a:rPr lang="en-US" dirty="0" err="1" smtClean="0"/>
              <a:t>dt</a:t>
            </a:r>
            <a:r>
              <a:rPr lang="en-US" dirty="0" smtClean="0"/>
              <a:t>, </a:t>
            </a:r>
            <a:r>
              <a:rPr lang="en-US" dirty="0" err="1" smtClean="0"/>
              <a:t>len</a:t>
            </a:r>
            <a:r>
              <a:rPr lang="en-US" dirty="0" smtClean="0"/>
              <a:t>, </a:t>
            </a:r>
            <a:r>
              <a:rPr lang="en-US" dirty="0" err="1" smtClean="0"/>
              <a:t>read_flag</a:t>
            </a:r>
            <a:r>
              <a:rPr lang="en-US" dirty="0" smtClean="0"/>
              <a:t>;</a:t>
            </a:r>
          </a:p>
          <a:p>
            <a:r>
              <a:rPr lang="en-US" dirty="0" smtClean="0"/>
              <a:t>char SJW, BRP, Phase_Seg1, Phase_Seg2, </a:t>
            </a:r>
            <a:r>
              <a:rPr lang="en-US" dirty="0" err="1" smtClean="0"/>
              <a:t>Prop_Seg</a:t>
            </a:r>
            <a:r>
              <a:rPr lang="en-US" dirty="0" smtClean="0"/>
              <a:t>, txt[4];</a:t>
            </a:r>
          </a:p>
          <a:p>
            <a:r>
              <a:rPr lang="en-US" dirty="0" smtClean="0"/>
              <a:t>unsigned </a:t>
            </a:r>
            <a:r>
              <a:rPr lang="en-US" dirty="0" err="1" smtClean="0"/>
              <a:t>int</a:t>
            </a:r>
            <a:r>
              <a:rPr lang="en-US" dirty="0" smtClean="0"/>
              <a:t> temp;</a:t>
            </a:r>
          </a:p>
          <a:p>
            <a:r>
              <a:rPr lang="en-US" dirty="0" smtClean="0"/>
              <a:t>unsigned long mV;</a:t>
            </a:r>
          </a:p>
          <a:p>
            <a:r>
              <a:rPr lang="en-US" dirty="0" smtClean="0"/>
              <a:t>long id, mask;</a:t>
            </a:r>
          </a:p>
        </p:txBody>
      </p:sp>
      <p:sp>
        <p:nvSpPr>
          <p:cNvPr id="4" name="Date Placeholder 3"/>
          <p:cNvSpPr>
            <a:spLocks noGrp="1"/>
          </p:cNvSpPr>
          <p:nvPr>
            <p:ph type="dt" sz="half" idx="10"/>
          </p:nvPr>
        </p:nvSpPr>
        <p:spPr/>
        <p:txBody>
          <a:bodyPr/>
          <a:lstStyle/>
          <a:p>
            <a:fld id="{A049C0E9-784D-4862-A1B8-9CDB397059F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it-IT" dirty="0" smtClean="0"/>
              <a:t>TRISA = 0xFF; // PORTA are inputs</a:t>
            </a:r>
          </a:p>
          <a:p>
            <a:r>
              <a:rPr lang="en-US" dirty="0" smtClean="0"/>
              <a:t>TRISB = 0x08; // RB2 is output, RB3 is input</a:t>
            </a:r>
          </a:p>
          <a:p>
            <a:endParaRPr lang="en-US" dirty="0" smtClean="0"/>
          </a:p>
          <a:p>
            <a:r>
              <a:rPr lang="en-US" dirty="0" smtClean="0"/>
              <a:t>// Configure A/D converter</a:t>
            </a:r>
          </a:p>
          <a:p>
            <a:endParaRPr lang="en-US" dirty="0" smtClean="0"/>
          </a:p>
          <a:p>
            <a:r>
              <a:rPr lang="en-US" dirty="0" smtClean="0"/>
              <a:t>ADCON1 = 0x80;</a:t>
            </a:r>
          </a:p>
          <a:p>
            <a:endParaRPr lang="en-US" dirty="0"/>
          </a:p>
        </p:txBody>
      </p:sp>
      <p:sp>
        <p:nvSpPr>
          <p:cNvPr id="4" name="Date Placeholder 3"/>
          <p:cNvSpPr>
            <a:spLocks noGrp="1"/>
          </p:cNvSpPr>
          <p:nvPr>
            <p:ph type="dt" sz="half" idx="10"/>
          </p:nvPr>
        </p:nvSpPr>
        <p:spPr/>
        <p:txBody>
          <a:bodyPr/>
          <a:lstStyle/>
          <a:p>
            <a:fld id="{7833FFE1-A755-4A97-B39D-F943D2B978E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229600" cy="4953000"/>
          </a:xfrm>
        </p:spPr>
        <p:txBody>
          <a:bodyPr>
            <a:normAutofit fontScale="62500" lnSpcReduction="20000"/>
          </a:bodyPr>
          <a:lstStyle/>
          <a:p>
            <a:endParaRPr lang="en-US" dirty="0" smtClean="0"/>
          </a:p>
          <a:p>
            <a:r>
              <a:rPr lang="en-US" dirty="0" smtClean="0"/>
              <a:t>// CAN BUS Timing Parameters</a:t>
            </a:r>
          </a:p>
          <a:p>
            <a:endParaRPr lang="en-US" dirty="0" smtClean="0"/>
          </a:p>
          <a:p>
            <a:r>
              <a:rPr lang="en-US" dirty="0" smtClean="0"/>
              <a:t>SJW = 1;</a:t>
            </a:r>
          </a:p>
          <a:p>
            <a:r>
              <a:rPr lang="en-US" dirty="0" smtClean="0"/>
              <a:t>BRP = 1;</a:t>
            </a:r>
          </a:p>
          <a:p>
            <a:r>
              <a:rPr lang="en-US" dirty="0" smtClean="0"/>
              <a:t>Phase_Seg1 = 6;</a:t>
            </a:r>
          </a:p>
          <a:p>
            <a:r>
              <a:rPr lang="en-US" dirty="0" smtClean="0"/>
              <a:t>Phase_Seg2 = 7;</a:t>
            </a:r>
          </a:p>
          <a:p>
            <a:r>
              <a:rPr lang="en-US" dirty="0" smtClean="0"/>
              <a:t>BRP = 1;</a:t>
            </a:r>
          </a:p>
          <a:p>
            <a:r>
              <a:rPr lang="en-US" dirty="0" err="1" smtClean="0"/>
              <a:t>Prop_Seg</a:t>
            </a:r>
            <a:r>
              <a:rPr lang="en-US" dirty="0" smtClean="0"/>
              <a:t> = 6;</a:t>
            </a:r>
          </a:p>
          <a:p>
            <a:r>
              <a:rPr lang="en-US" dirty="0" err="1" smtClean="0"/>
              <a:t>init_flag</a:t>
            </a:r>
            <a:r>
              <a:rPr lang="en-US" dirty="0" smtClean="0"/>
              <a:t> = CAN_CONFIG_SAMPLE_THRICE &amp;</a:t>
            </a:r>
          </a:p>
          <a:p>
            <a:r>
              <a:rPr lang="en-US" dirty="0" smtClean="0"/>
              <a:t>CAN_CONFIG_PHSEG2_PRG_ON &amp;</a:t>
            </a:r>
          </a:p>
          <a:p>
            <a:r>
              <a:rPr lang="en-US" dirty="0" smtClean="0"/>
              <a:t>CAN_CONFIG_STD_MSG &amp;</a:t>
            </a:r>
          </a:p>
          <a:p>
            <a:r>
              <a:rPr lang="en-US" dirty="0" smtClean="0"/>
              <a:t>CAN_CONFIG_DBL_BUFFER_ON &amp;</a:t>
            </a:r>
          </a:p>
          <a:p>
            <a:r>
              <a:rPr lang="en-US" dirty="0" smtClean="0"/>
              <a:t>CAN_CONFIG_VALID_XTD_MSG &amp;</a:t>
            </a:r>
          </a:p>
          <a:p>
            <a:r>
              <a:rPr lang="en-US" dirty="0" smtClean="0"/>
              <a:t>CAN_CONFIG_LINE_FILTER_OFF;</a:t>
            </a:r>
            <a:endParaRPr lang="en-US" dirty="0"/>
          </a:p>
        </p:txBody>
      </p:sp>
      <p:sp>
        <p:nvSpPr>
          <p:cNvPr id="4" name="Date Placeholder 3"/>
          <p:cNvSpPr>
            <a:spLocks noGrp="1"/>
          </p:cNvSpPr>
          <p:nvPr>
            <p:ph type="dt" sz="half" idx="10"/>
          </p:nvPr>
        </p:nvSpPr>
        <p:spPr/>
        <p:txBody>
          <a:bodyPr/>
          <a:lstStyle/>
          <a:p>
            <a:fld id="{526CCA04-315E-4732-94B7-296A5D0A3F4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229600" cy="4953000"/>
          </a:xfrm>
        </p:spPr>
        <p:txBody>
          <a:bodyPr>
            <a:normAutofit fontScale="62500" lnSpcReduction="20000"/>
          </a:bodyPr>
          <a:lstStyle/>
          <a:p>
            <a:r>
              <a:rPr lang="en-US" dirty="0" err="1" smtClean="0"/>
              <a:t>send_flag</a:t>
            </a:r>
            <a:r>
              <a:rPr lang="en-US" dirty="0" smtClean="0"/>
              <a:t> = CAN_TX_PRIORITY_0 &amp;</a:t>
            </a:r>
          </a:p>
          <a:p>
            <a:r>
              <a:rPr lang="en-US" dirty="0" smtClean="0"/>
              <a:t>CAN_TX_XTD_FRAME &amp;</a:t>
            </a:r>
          </a:p>
          <a:p>
            <a:r>
              <a:rPr lang="en-US" dirty="0" smtClean="0"/>
              <a:t>CAN_TX_NO_RTR_FRAME;</a:t>
            </a:r>
          </a:p>
          <a:p>
            <a:r>
              <a:rPr lang="en-US" dirty="0" err="1" smtClean="0"/>
              <a:t>read_flag</a:t>
            </a:r>
            <a:r>
              <a:rPr lang="en-US" dirty="0" smtClean="0"/>
              <a:t> = 0;</a:t>
            </a:r>
          </a:p>
          <a:p>
            <a:endParaRPr lang="en-US" dirty="0" smtClean="0"/>
          </a:p>
          <a:p>
            <a:r>
              <a:rPr lang="en-US" dirty="0" smtClean="0"/>
              <a:t>// </a:t>
            </a:r>
            <a:r>
              <a:rPr lang="en-US" dirty="0" err="1" smtClean="0"/>
              <a:t>Initialise</a:t>
            </a:r>
            <a:r>
              <a:rPr lang="en-US" dirty="0" smtClean="0"/>
              <a:t> CAN module</a:t>
            </a:r>
          </a:p>
          <a:p>
            <a:endParaRPr lang="en-US" dirty="0" smtClean="0"/>
          </a:p>
          <a:p>
            <a:r>
              <a:rPr lang="en-US" dirty="0" err="1" smtClean="0"/>
              <a:t>CANInitialize</a:t>
            </a:r>
            <a:r>
              <a:rPr lang="en-US" dirty="0" smtClean="0"/>
              <a:t>(SJW, BRP, Phase_Seg1, Phase_Seg2, </a:t>
            </a:r>
            <a:r>
              <a:rPr lang="en-US" dirty="0" err="1" smtClean="0"/>
              <a:t>Prop_Seg</a:t>
            </a:r>
            <a:r>
              <a:rPr lang="en-US" dirty="0" smtClean="0"/>
              <a:t>, </a:t>
            </a:r>
            <a:r>
              <a:rPr lang="en-US" dirty="0" err="1" smtClean="0"/>
              <a:t>init_flag</a:t>
            </a:r>
            <a:r>
              <a:rPr lang="en-US" dirty="0" smtClean="0"/>
              <a:t>);</a:t>
            </a:r>
          </a:p>
          <a:p>
            <a:endParaRPr lang="en-US" dirty="0" smtClean="0"/>
          </a:p>
          <a:p>
            <a:r>
              <a:rPr lang="en-US" dirty="0" smtClean="0"/>
              <a:t>// Set CAN CONFIG mode</a:t>
            </a:r>
          </a:p>
          <a:p>
            <a:endParaRPr lang="en-US" dirty="0" smtClean="0"/>
          </a:p>
          <a:p>
            <a:r>
              <a:rPr lang="en-US" dirty="0" err="1" smtClean="0"/>
              <a:t>CANSetOperationMode</a:t>
            </a:r>
            <a:r>
              <a:rPr lang="en-US" dirty="0" smtClean="0"/>
              <a:t>(CAN_MODE_CONFIG, 0xFF);</a:t>
            </a:r>
          </a:p>
          <a:p>
            <a:r>
              <a:rPr lang="en-US" dirty="0" smtClean="0"/>
              <a:t>mask = -1;</a:t>
            </a:r>
          </a:p>
          <a:p>
            <a:endParaRPr lang="en-US" dirty="0" smtClean="0"/>
          </a:p>
          <a:p>
            <a:r>
              <a:rPr lang="en-US" dirty="0" smtClean="0"/>
              <a:t>// Set all MASK1 bits to 1's</a:t>
            </a:r>
            <a:endParaRPr lang="en-US" dirty="0"/>
          </a:p>
        </p:txBody>
      </p:sp>
      <p:sp>
        <p:nvSpPr>
          <p:cNvPr id="4" name="Date Placeholder 3"/>
          <p:cNvSpPr>
            <a:spLocks noGrp="1"/>
          </p:cNvSpPr>
          <p:nvPr>
            <p:ph type="dt" sz="half" idx="10"/>
          </p:nvPr>
        </p:nvSpPr>
        <p:spPr/>
        <p:txBody>
          <a:bodyPr/>
          <a:lstStyle/>
          <a:p>
            <a:fld id="{504D9A61-63E5-49F2-BEDC-E1D2D489BBA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smtClean="0"/>
          </a:p>
          <a:p>
            <a:r>
              <a:rPr lang="en-US" dirty="0" err="1" smtClean="0"/>
              <a:t>CANSetMask</a:t>
            </a:r>
            <a:r>
              <a:rPr lang="en-US" dirty="0" smtClean="0"/>
              <a:t>(CAN_MASK_B1, mask, CAN_CONFIG_XTD_MSG);</a:t>
            </a:r>
          </a:p>
          <a:p>
            <a:endParaRPr lang="en-US" dirty="0" smtClean="0"/>
          </a:p>
          <a:p>
            <a:r>
              <a:rPr lang="en-US" dirty="0" smtClean="0"/>
              <a:t>// Set all MASK2 bits to 1's</a:t>
            </a:r>
          </a:p>
          <a:p>
            <a:endParaRPr lang="en-US" dirty="0" smtClean="0"/>
          </a:p>
          <a:p>
            <a:r>
              <a:rPr lang="en-US" dirty="0" err="1" smtClean="0"/>
              <a:t>CANSetMask</a:t>
            </a:r>
            <a:r>
              <a:rPr lang="en-US" dirty="0" smtClean="0"/>
              <a:t>(CAN_MASK_B2, mask, CAN_CONFIG_XTD_MSG);</a:t>
            </a:r>
          </a:p>
          <a:p>
            <a:endParaRPr lang="en-US" dirty="0" smtClean="0"/>
          </a:p>
          <a:p>
            <a:r>
              <a:rPr lang="en-US" dirty="0" smtClean="0"/>
              <a:t>// Set id of filter B1_F1 to 3</a:t>
            </a:r>
          </a:p>
          <a:p>
            <a:endParaRPr lang="en-US" dirty="0" smtClean="0"/>
          </a:p>
          <a:p>
            <a:r>
              <a:rPr lang="en-US" dirty="0" err="1" smtClean="0"/>
              <a:t>CANSetFilter</a:t>
            </a:r>
            <a:r>
              <a:rPr lang="en-US" dirty="0" smtClean="0"/>
              <a:t>(CAN_FILTER_B2_F3,500,CAN_CONFIG_XTD_MSG);</a:t>
            </a:r>
          </a:p>
          <a:p>
            <a:endParaRPr lang="en-US" dirty="0" smtClean="0"/>
          </a:p>
          <a:p>
            <a:r>
              <a:rPr lang="en-US" dirty="0" smtClean="0"/>
              <a:t>// Set CAN module to NORMAL mode</a:t>
            </a:r>
          </a:p>
          <a:p>
            <a:endParaRPr lang="en-US" dirty="0" smtClean="0"/>
          </a:p>
          <a:p>
            <a:r>
              <a:rPr lang="en-US" dirty="0" err="1" smtClean="0"/>
              <a:t>CANSetOperationMode</a:t>
            </a:r>
            <a:r>
              <a:rPr lang="en-US" dirty="0" smtClean="0"/>
              <a:t>(CAN_MODE_NORMAL, 0xFF);</a:t>
            </a:r>
          </a:p>
          <a:p>
            <a:endParaRPr lang="en-US" dirty="0"/>
          </a:p>
        </p:txBody>
      </p:sp>
      <p:sp>
        <p:nvSpPr>
          <p:cNvPr id="4" name="Date Placeholder 3"/>
          <p:cNvSpPr>
            <a:spLocks noGrp="1"/>
          </p:cNvSpPr>
          <p:nvPr>
            <p:ph type="dt" sz="half" idx="10"/>
          </p:nvPr>
        </p:nvSpPr>
        <p:spPr/>
        <p:txBody>
          <a:bodyPr/>
          <a:lstStyle/>
          <a:p>
            <a:fld id="{58AFA5B5-0811-4729-985D-249B7F9C9CC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 Program loop. Read the temperature from analog temperature</a:t>
            </a:r>
          </a:p>
          <a:p>
            <a:r>
              <a:rPr lang="en-US" dirty="0" smtClean="0"/>
              <a:t>// sensor</a:t>
            </a:r>
          </a:p>
          <a:p>
            <a:endParaRPr lang="en-US" dirty="0" smtClean="0"/>
          </a:p>
          <a:p>
            <a:r>
              <a:rPr lang="en-US" dirty="0" smtClean="0"/>
              <a:t>for(;;) // Endless loop</a:t>
            </a:r>
          </a:p>
          <a:p>
            <a:r>
              <a:rPr lang="en-US" dirty="0" smtClean="0"/>
              <a:t>{</a:t>
            </a:r>
          </a:p>
          <a:p>
            <a:endParaRPr lang="en-US" dirty="0" smtClean="0"/>
          </a:p>
          <a:p>
            <a:r>
              <a:rPr lang="en-US" dirty="0" smtClean="0"/>
              <a:t>// Wait until a request is received</a:t>
            </a:r>
          </a:p>
          <a:p>
            <a:endParaRPr lang="en-US" dirty="0" smtClean="0"/>
          </a:p>
          <a:p>
            <a:r>
              <a:rPr lang="en-US" dirty="0" err="1" smtClean="0"/>
              <a:t>dt</a:t>
            </a:r>
            <a:r>
              <a:rPr lang="en-US" dirty="0" smtClean="0"/>
              <a:t> = 0;</a:t>
            </a:r>
          </a:p>
          <a:p>
            <a:r>
              <a:rPr lang="en-US" dirty="0" smtClean="0"/>
              <a:t>while(!</a:t>
            </a:r>
            <a:r>
              <a:rPr lang="en-US" dirty="0" err="1" smtClean="0"/>
              <a:t>dt</a:t>
            </a:r>
            <a:r>
              <a:rPr lang="en-US" dirty="0" smtClean="0"/>
              <a:t>) </a:t>
            </a:r>
            <a:r>
              <a:rPr lang="en-US" dirty="0" err="1" smtClean="0"/>
              <a:t>dt</a:t>
            </a:r>
            <a:r>
              <a:rPr lang="en-US" dirty="0" smtClean="0"/>
              <a:t> = </a:t>
            </a:r>
            <a:r>
              <a:rPr lang="en-US" dirty="0" err="1" smtClean="0"/>
              <a:t>CANRead</a:t>
            </a:r>
            <a:r>
              <a:rPr lang="en-US" dirty="0" smtClean="0"/>
              <a:t>(&amp;id, data, &amp;</a:t>
            </a:r>
            <a:r>
              <a:rPr lang="en-US" dirty="0" err="1" smtClean="0"/>
              <a:t>len</a:t>
            </a:r>
            <a:r>
              <a:rPr lang="en-US" dirty="0" smtClean="0"/>
              <a:t>, &amp;</a:t>
            </a:r>
            <a:r>
              <a:rPr lang="en-US" dirty="0" err="1" smtClean="0"/>
              <a:t>read_flag</a:t>
            </a:r>
            <a:r>
              <a:rPr lang="en-US" dirty="0" smtClean="0"/>
              <a:t>);</a:t>
            </a:r>
          </a:p>
          <a:p>
            <a:r>
              <a:rPr lang="en-US" dirty="0" smtClean="0"/>
              <a:t>if(id == 500 &amp;&amp; data[0] == 'T')</a:t>
            </a:r>
          </a:p>
          <a:p>
            <a:r>
              <a:rPr lang="en-US" dirty="0" smtClean="0"/>
              <a:t>{</a:t>
            </a:r>
          </a:p>
          <a:p>
            <a:endParaRPr lang="en-US" dirty="0" smtClean="0"/>
          </a:p>
          <a:p>
            <a:r>
              <a:rPr lang="en-US" dirty="0" smtClean="0"/>
              <a:t>// Now read the temperature</a:t>
            </a:r>
            <a:endParaRPr lang="en-US" dirty="0"/>
          </a:p>
        </p:txBody>
      </p:sp>
      <p:sp>
        <p:nvSpPr>
          <p:cNvPr id="4" name="Date Placeholder 3"/>
          <p:cNvSpPr>
            <a:spLocks noGrp="1"/>
          </p:cNvSpPr>
          <p:nvPr>
            <p:ph type="dt" sz="half" idx="10"/>
          </p:nvPr>
        </p:nvSpPr>
        <p:spPr/>
        <p:txBody>
          <a:bodyPr/>
          <a:lstStyle/>
          <a:p>
            <a:fld id="{5825AB0B-2963-405C-9B4D-213D2B552C4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169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a:t>A CAN bus is terminated to minimize signal reflections on the bus</a:t>
            </a:r>
            <a:r>
              <a:rPr lang="en-US" dirty="0" smtClean="0"/>
              <a:t>.</a:t>
            </a:r>
          </a:p>
          <a:p>
            <a:r>
              <a:rPr lang="en-US" dirty="0"/>
              <a:t>Standard termination</a:t>
            </a:r>
          </a:p>
          <a:p>
            <a:r>
              <a:rPr lang="en-US" dirty="0"/>
              <a:t> Split termination</a:t>
            </a:r>
          </a:p>
          <a:p>
            <a:r>
              <a:rPr lang="en-US" dirty="0"/>
              <a:t> Biased split termination</a:t>
            </a:r>
          </a:p>
        </p:txBody>
      </p:sp>
      <p:sp>
        <p:nvSpPr>
          <p:cNvPr id="4" name="Date Placeholder 3"/>
          <p:cNvSpPr>
            <a:spLocks noGrp="1"/>
          </p:cNvSpPr>
          <p:nvPr>
            <p:ph type="dt" sz="half" idx="10"/>
          </p:nvPr>
        </p:nvSpPr>
        <p:spPr/>
        <p:txBody>
          <a:bodyPr/>
          <a:lstStyle/>
          <a:p>
            <a:fld id="{C8767580-7AF4-49C6-BE20-4F1218B2529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dirty="0" smtClean="0"/>
              <a:t>temp = </a:t>
            </a:r>
            <a:r>
              <a:rPr lang="en-US" dirty="0" err="1" smtClean="0"/>
              <a:t>Adc_Read</a:t>
            </a:r>
            <a:r>
              <a:rPr lang="en-US" dirty="0" smtClean="0"/>
              <a:t>(0); // Read temp</a:t>
            </a:r>
          </a:p>
          <a:p>
            <a:r>
              <a:rPr lang="en-US" dirty="0" smtClean="0"/>
              <a:t>mV = (unsigned long)temp ∗ 5000 / 1024; // in mV</a:t>
            </a:r>
          </a:p>
          <a:p>
            <a:r>
              <a:rPr lang="en-US" dirty="0" smtClean="0"/>
              <a:t>temperature = mV/10; // in degrees C</a:t>
            </a:r>
          </a:p>
          <a:p>
            <a:endParaRPr lang="en-US" dirty="0" smtClean="0"/>
          </a:p>
          <a:p>
            <a:r>
              <a:rPr lang="en-US" dirty="0" smtClean="0"/>
              <a:t>// send the temperature to </a:t>
            </a:r>
            <a:r>
              <a:rPr lang="en-US" dirty="0" err="1" smtClean="0"/>
              <a:t>Node:Display</a:t>
            </a:r>
            <a:endParaRPr lang="en-US" dirty="0" smtClean="0"/>
          </a:p>
          <a:p>
            <a:endParaRPr lang="en-US" dirty="0" smtClean="0"/>
          </a:p>
          <a:p>
            <a:r>
              <a:rPr lang="en-US" dirty="0" smtClean="0"/>
              <a:t>data[0] = temperature;</a:t>
            </a:r>
          </a:p>
          <a:p>
            <a:r>
              <a:rPr lang="en-US" dirty="0" smtClean="0"/>
              <a:t>id = 3; // Identifier</a:t>
            </a:r>
          </a:p>
          <a:p>
            <a:r>
              <a:rPr lang="en-US" dirty="0" err="1" smtClean="0"/>
              <a:t>CANWrite</a:t>
            </a:r>
            <a:r>
              <a:rPr lang="en-US" dirty="0" smtClean="0"/>
              <a:t>(id, data, 1, </a:t>
            </a:r>
            <a:r>
              <a:rPr lang="en-US" dirty="0" err="1" smtClean="0"/>
              <a:t>send_flag</a:t>
            </a:r>
            <a:r>
              <a:rPr lang="en-US" dirty="0" smtClean="0"/>
              <a:t>); // send temperature</a:t>
            </a:r>
          </a:p>
          <a:p>
            <a:r>
              <a:rPr lang="en-US" dirty="0" smtClean="0"/>
              <a:t>}</a:t>
            </a:r>
          </a:p>
          <a:p>
            <a:r>
              <a:rPr lang="en-US" dirty="0" smtClean="0"/>
              <a:t>}</a:t>
            </a:r>
          </a:p>
          <a:p>
            <a:r>
              <a:rPr lang="en-US" dirty="0" smtClean="0"/>
              <a:t>}</a:t>
            </a:r>
            <a:endParaRPr lang="en-US" dirty="0"/>
          </a:p>
        </p:txBody>
      </p:sp>
      <p:sp>
        <p:nvSpPr>
          <p:cNvPr id="4" name="Date Placeholder 3"/>
          <p:cNvSpPr>
            <a:spLocks noGrp="1"/>
          </p:cNvSpPr>
          <p:nvPr>
            <p:ph type="dt" sz="half" idx="10"/>
          </p:nvPr>
        </p:nvSpPr>
        <p:spPr/>
        <p:txBody>
          <a:bodyPr/>
          <a:lstStyle/>
          <a:p>
            <a:fld id="{D5571A10-9F75-492C-8EA3-A6F13562FA5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170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55000" lnSpcReduction="20000"/>
          </a:bodyPr>
          <a:lstStyle/>
          <a:p>
            <a:r>
              <a:rPr lang="en-US" b="1" dirty="0" smtClean="0"/>
              <a:t>Node: DISPLAY 			Node: COLLECTOR</a:t>
            </a:r>
          </a:p>
          <a:p>
            <a:r>
              <a:rPr lang="en-US" sz="3300" dirty="0" smtClean="0"/>
              <a:t>Initialize CAN module		 	Initialize CAN module</a:t>
            </a:r>
          </a:p>
          <a:p>
            <a:r>
              <a:rPr lang="en-US" sz="3300" dirty="0" smtClean="0"/>
              <a:t>Set mode to CONFIG 			Set mode to CONFIG</a:t>
            </a:r>
          </a:p>
          <a:p>
            <a:r>
              <a:rPr lang="en-US" sz="3300" dirty="0" smtClean="0"/>
              <a:t>Set Mask bits to 1’s 			Set Mask bits to 1’s</a:t>
            </a:r>
          </a:p>
          <a:p>
            <a:r>
              <a:rPr lang="en-US" sz="3300" dirty="0" smtClean="0"/>
              <a:t>Set Filter value to 3 			Set Filter value to 500</a:t>
            </a:r>
          </a:p>
          <a:p>
            <a:r>
              <a:rPr lang="en-US" sz="3300" dirty="0" smtClean="0"/>
              <a:t>Set mode to NORMAL 			Set mode to NORMAL</a:t>
            </a:r>
          </a:p>
          <a:p>
            <a:endParaRPr lang="en-US" sz="3300" b="1" dirty="0" smtClean="0"/>
          </a:p>
          <a:p>
            <a:r>
              <a:rPr lang="en-US" sz="3300" b="1" dirty="0" smtClean="0"/>
              <a:t>DO FOREVER				 DO FOREVER</a:t>
            </a:r>
          </a:p>
          <a:p>
            <a:pPr lvl="1"/>
            <a:r>
              <a:rPr lang="en-US" sz="3300" dirty="0" smtClean="0"/>
              <a:t>Send character “T” with </a:t>
            </a:r>
            <a:r>
              <a:rPr lang="en-US" sz="3300" i="1" dirty="0" smtClean="0"/>
              <a:t>identifier 500 	Read a character</a:t>
            </a:r>
          </a:p>
          <a:p>
            <a:pPr lvl="1"/>
            <a:r>
              <a:rPr lang="en-US" sz="3300" dirty="0" smtClean="0"/>
              <a:t>Read temperature with </a:t>
            </a:r>
            <a:r>
              <a:rPr lang="en-US" sz="3300" i="1" dirty="0" smtClean="0"/>
              <a:t>identifier 3 </a:t>
            </a:r>
            <a:r>
              <a:rPr lang="en-US" sz="3300" i="1" smtClean="0"/>
              <a:t>	</a:t>
            </a:r>
            <a:r>
              <a:rPr lang="en-US" sz="3300" b="1" i="1" smtClean="0"/>
              <a:t>IF </a:t>
            </a:r>
            <a:r>
              <a:rPr lang="en-US" sz="3300" b="1" i="1" dirty="0" smtClean="0"/>
              <a:t>character is “T”</a:t>
            </a:r>
          </a:p>
          <a:p>
            <a:pPr lvl="1"/>
            <a:r>
              <a:rPr lang="en-US" sz="3300" dirty="0" smtClean="0"/>
              <a:t>Convert temperature to string 		Read temperature</a:t>
            </a:r>
          </a:p>
          <a:p>
            <a:pPr lvl="1"/>
            <a:r>
              <a:rPr lang="en-US" sz="3300" dirty="0" smtClean="0"/>
              <a:t>Display temperature on LCD 		Convert to digital</a:t>
            </a:r>
          </a:p>
          <a:p>
            <a:pPr lvl="1"/>
            <a:r>
              <a:rPr lang="en-US" sz="3300" dirty="0" smtClean="0"/>
              <a:t>Wait 1 second 			Convert to ºC</a:t>
            </a:r>
          </a:p>
          <a:p>
            <a:r>
              <a:rPr lang="en-US" sz="3300" b="1" dirty="0" smtClean="0"/>
              <a:t>ENDDO 				Send with </a:t>
            </a:r>
            <a:r>
              <a:rPr lang="en-US" sz="3300" b="1" i="1" dirty="0" smtClean="0"/>
              <a:t>identifier 3</a:t>
            </a:r>
          </a:p>
          <a:p>
            <a:pPr lvl="8"/>
            <a:r>
              <a:rPr lang="en-US" sz="3300" b="1" dirty="0" smtClean="0"/>
              <a:t>                 	   ENDIF</a:t>
            </a:r>
          </a:p>
          <a:p>
            <a:r>
              <a:rPr lang="en-US" sz="3300" b="1" dirty="0" smtClean="0"/>
              <a:t> 					ENDDO</a:t>
            </a:r>
            <a:endParaRPr lang="en-US" sz="3300" dirty="0"/>
          </a:p>
        </p:txBody>
      </p:sp>
      <p:sp>
        <p:nvSpPr>
          <p:cNvPr id="4" name="Date Placeholder 3"/>
          <p:cNvSpPr>
            <a:spLocks noGrp="1"/>
          </p:cNvSpPr>
          <p:nvPr>
            <p:ph type="dt" sz="half" idx="10"/>
          </p:nvPr>
        </p:nvSpPr>
        <p:spPr/>
        <p:txBody>
          <a:bodyPr/>
          <a:lstStyle/>
          <a:p>
            <a:fld id="{317787AD-E2E5-41FA-B63E-E7FE3AB6501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171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Terminations</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767301" y="1600200"/>
            <a:ext cx="5609398"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AD023A78-B2B8-4BD9-87EF-A4D80497469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standard termination, the most common termination method, a 120-ohm resistor </a:t>
            </a:r>
            <a:r>
              <a:rPr lang="en-US" dirty="0" smtClean="0"/>
              <a:t>is used </a:t>
            </a:r>
            <a:r>
              <a:rPr lang="en-US" dirty="0"/>
              <a:t>at each end of the </a:t>
            </a:r>
            <a:r>
              <a:rPr lang="en-US" dirty="0" smtClean="0"/>
              <a:t>bus </a:t>
            </a:r>
          </a:p>
          <a:p>
            <a:r>
              <a:rPr lang="en-US" dirty="0" smtClean="0"/>
              <a:t>In </a:t>
            </a:r>
            <a:r>
              <a:rPr lang="en-US" dirty="0"/>
              <a:t>split termination, the </a:t>
            </a:r>
            <a:r>
              <a:rPr lang="en-US" dirty="0" smtClean="0"/>
              <a:t>ends of </a:t>
            </a:r>
            <a:r>
              <a:rPr lang="en-US" dirty="0"/>
              <a:t>the bus are split and a single 60-ohm resistor is </a:t>
            </a:r>
            <a:r>
              <a:rPr lang="en-US" dirty="0" smtClean="0"/>
              <a:t>used.</a:t>
            </a:r>
            <a:endParaRPr lang="en-US" dirty="0"/>
          </a:p>
          <a:p>
            <a:r>
              <a:rPr lang="en-US" dirty="0"/>
              <a:t>Split termination allows for reduced emission, and this method is gaining popularity.</a:t>
            </a:r>
          </a:p>
          <a:p>
            <a:r>
              <a:rPr lang="en-US" dirty="0"/>
              <a:t>Biased split termination is similar to split termination except that a voltage </a:t>
            </a:r>
            <a:r>
              <a:rPr lang="en-US" dirty="0" err="1" smtClean="0"/>
              <a:t>divider</a:t>
            </a:r>
            <a:r>
              <a:rPr lang="en-US" dirty="0" err="1"/>
              <a:t>circuit</a:t>
            </a:r>
            <a:r>
              <a:rPr lang="en-US" dirty="0"/>
              <a:t> and a capacitor are used at either end of the bus</a:t>
            </a:r>
          </a:p>
        </p:txBody>
      </p:sp>
      <p:sp>
        <p:nvSpPr>
          <p:cNvPr id="4" name="Date Placeholder 3"/>
          <p:cNvSpPr>
            <a:spLocks noGrp="1"/>
          </p:cNvSpPr>
          <p:nvPr>
            <p:ph type="dt" sz="half" idx="10"/>
          </p:nvPr>
        </p:nvSpPr>
        <p:spPr/>
        <p:txBody>
          <a:bodyPr/>
          <a:lstStyle/>
          <a:p>
            <a:fld id="{68E9060D-F959-4074-A6AA-AC88CC093DC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19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a:t>The Controller Area Network (CAN) is a serial bus communications protocol </a:t>
            </a:r>
            <a:r>
              <a:rPr lang="en-US" dirty="0" smtClean="0"/>
              <a:t>developed by Bosch</a:t>
            </a:r>
          </a:p>
          <a:p>
            <a:r>
              <a:rPr lang="en-US" dirty="0"/>
              <a:t>By networking the electronics </a:t>
            </a:r>
            <a:r>
              <a:rPr lang="en-US" dirty="0" smtClean="0"/>
              <a:t>in vehicles </a:t>
            </a:r>
            <a:r>
              <a:rPr lang="en-US" dirty="0"/>
              <a:t>with CAN, however, they could be controlled from a central point, the </a:t>
            </a:r>
            <a:r>
              <a:rPr lang="en-US" dirty="0" smtClean="0"/>
              <a:t>engine control </a:t>
            </a:r>
            <a:r>
              <a:rPr lang="en-US" dirty="0"/>
              <a:t>unit (ECU), thus increasing functionality, adding </a:t>
            </a:r>
            <a:r>
              <a:rPr lang="en-US" dirty="0" smtClean="0"/>
              <a:t>modularity</a:t>
            </a:r>
            <a:r>
              <a:rPr lang="en-US" dirty="0"/>
              <a:t>, and </a:t>
            </a:r>
            <a:r>
              <a:rPr lang="en-US" dirty="0" smtClean="0"/>
              <a:t>making diagnostic </a:t>
            </a:r>
            <a:r>
              <a:rPr lang="en-US" dirty="0"/>
              <a:t>processes more efficient.</a:t>
            </a:r>
          </a:p>
        </p:txBody>
      </p:sp>
      <p:sp>
        <p:nvSpPr>
          <p:cNvPr id="4" name="Date Placeholder 3"/>
          <p:cNvSpPr>
            <a:spLocks noGrp="1"/>
          </p:cNvSpPr>
          <p:nvPr>
            <p:ph type="dt" sz="half" idx="10"/>
          </p:nvPr>
        </p:nvSpPr>
        <p:spPr/>
        <p:txBody>
          <a:bodyPr/>
          <a:lstStyle/>
          <a:p>
            <a:fld id="{D8EF708C-943B-41C2-BCAC-155B7D4C457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and the OSI model</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881187" y="1967706"/>
            <a:ext cx="5381625" cy="379095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9FFE8233-CD60-43D2-9848-02863043D08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and the OSI model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CAN protocol includes the data link layer, and the physical layer of the OSI reference model</a:t>
            </a:r>
          </a:p>
          <a:p>
            <a:r>
              <a:rPr lang="en-US" dirty="0" smtClean="0"/>
              <a:t> The data link layer (DLL) consists of the Logical Link Control (LLC) and Medium Access Control (MAC). </a:t>
            </a:r>
          </a:p>
          <a:p>
            <a:r>
              <a:rPr lang="en-US" dirty="0" smtClean="0"/>
              <a:t>LLC manages the overload notification, acceptance filtering, and error recovery management.</a:t>
            </a:r>
          </a:p>
          <a:p>
            <a:r>
              <a:rPr lang="en-US" dirty="0" smtClean="0"/>
              <a:t> MAC manages the data encapsulation, frame coding, error detection, and serialization/</a:t>
            </a:r>
            <a:r>
              <a:rPr lang="en-US" dirty="0" err="1" smtClean="0"/>
              <a:t>deserialization</a:t>
            </a:r>
            <a:r>
              <a:rPr lang="en-US" dirty="0" smtClean="0"/>
              <a:t> of the data. </a:t>
            </a:r>
          </a:p>
          <a:p>
            <a:r>
              <a:rPr lang="en-US" dirty="0" smtClean="0"/>
              <a:t>The physical layer consists of the physical signaling layer (PSL), physical medium attachment (PMA), and the medium dependent interface (MDI).</a:t>
            </a:r>
            <a:endParaRPr lang="en-US" dirty="0"/>
          </a:p>
        </p:txBody>
      </p:sp>
      <p:sp>
        <p:nvSpPr>
          <p:cNvPr id="4" name="Date Placeholder 3"/>
          <p:cNvSpPr>
            <a:spLocks noGrp="1"/>
          </p:cNvSpPr>
          <p:nvPr>
            <p:ph type="dt" sz="half" idx="10"/>
          </p:nvPr>
        </p:nvSpPr>
        <p:spPr/>
        <p:txBody>
          <a:bodyPr/>
          <a:lstStyle/>
          <a:p>
            <a:fld id="{8E17AEA1-6B31-4143-8EA1-C45CEB76BC0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physical layer specifies the way in which the signal is transmitted, and therefore it has the role of ensuring the physical transfer of bits between the different nodes, according to all the properties (electrical, electronic, optical, etc.) of the system. </a:t>
            </a:r>
          </a:p>
          <a:p>
            <a:r>
              <a:rPr lang="en-US" dirty="0" smtClean="0"/>
              <a:t>Clearly, the physical layer must be the same for each node within a single network.</a:t>
            </a:r>
          </a:p>
          <a:p>
            <a:r>
              <a:rPr lang="en-US" dirty="0" smtClean="0"/>
              <a:t>this layer is responsible for</a:t>
            </a:r>
          </a:p>
          <a:p>
            <a:r>
              <a:rPr lang="en-US" dirty="0" smtClean="0"/>
              <a:t> bit representation (coding, timing, etc.),</a:t>
            </a:r>
          </a:p>
          <a:p>
            <a:r>
              <a:rPr lang="en-US" dirty="0" smtClean="0"/>
              <a:t> bit synchronization,</a:t>
            </a:r>
          </a:p>
          <a:p>
            <a:r>
              <a:rPr lang="en-US" dirty="0" smtClean="0"/>
              <a:t> definition of the electrical and optical levels of the signals,</a:t>
            </a:r>
          </a:p>
          <a:p>
            <a:r>
              <a:rPr lang="en-US" dirty="0" smtClean="0"/>
              <a:t> definition of the transmission medium.</a:t>
            </a:r>
            <a:endParaRPr lang="en-US" dirty="0"/>
          </a:p>
        </p:txBody>
      </p:sp>
      <p:sp>
        <p:nvSpPr>
          <p:cNvPr id="4" name="Date Placeholder 3"/>
          <p:cNvSpPr>
            <a:spLocks noGrp="1"/>
          </p:cNvSpPr>
          <p:nvPr>
            <p:ph type="dt" sz="half" idx="10"/>
          </p:nvPr>
        </p:nvSpPr>
        <p:spPr/>
        <p:txBody>
          <a:bodyPr/>
          <a:lstStyle/>
          <a:p>
            <a:fld id="{46A2DC53-C900-407F-AA0C-F23F1D2A7A0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stuffing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CAN bus makes use of bit stuffing, a technique to periodically synchronize transmit-receive operations to prevent timing errors between receive nodes</a:t>
            </a:r>
          </a:p>
          <a:p>
            <a:r>
              <a:rPr lang="en-US" dirty="0" smtClean="0"/>
              <a:t>After 5 consecutive bits with the same level, one bit of inverted data is added to the sequence</a:t>
            </a:r>
          </a:p>
          <a:p>
            <a:r>
              <a:rPr lang="en-US" dirty="0" smtClean="0"/>
              <a:t>If, during sending of a data frame or remote frame, the same level occurs in 5 consecutive bits anywhere from the start of frame to the CRC sequence, an inverted bit is inserted in the next (i.e., the sixth) bit</a:t>
            </a:r>
            <a:endParaRPr lang="en-US" dirty="0"/>
          </a:p>
        </p:txBody>
      </p:sp>
      <p:sp>
        <p:nvSpPr>
          <p:cNvPr id="4" name="Date Placeholder 3"/>
          <p:cNvSpPr>
            <a:spLocks noGrp="1"/>
          </p:cNvSpPr>
          <p:nvPr>
            <p:ph type="dt" sz="half" idx="10"/>
          </p:nvPr>
        </p:nvSpPr>
        <p:spPr/>
        <p:txBody>
          <a:bodyPr/>
          <a:lstStyle/>
          <a:p>
            <a:fld id="{5F0144C9-5118-44B1-ACB0-5F82EC2EE33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If, during receiving of a data frame or remote frame, the same level occurs in 5 consecutive bits anywhere from the start of frame to CRC sequence, the next (sixth) bit is deleted from the received frame</a:t>
            </a:r>
          </a:p>
          <a:p>
            <a:r>
              <a:rPr lang="en-US" dirty="0" smtClean="0"/>
              <a:t>If the deleted sixth bit is at the same level as the fifth bit, an error (stuffing error) is detected</a:t>
            </a:r>
            <a:endParaRPr lang="en-US" dirty="0"/>
          </a:p>
        </p:txBody>
      </p:sp>
      <p:sp>
        <p:nvSpPr>
          <p:cNvPr id="4" name="Date Placeholder 3"/>
          <p:cNvSpPr>
            <a:spLocks noGrp="1"/>
          </p:cNvSpPr>
          <p:nvPr>
            <p:ph type="dt" sz="half" idx="10"/>
          </p:nvPr>
        </p:nvSpPr>
        <p:spPr/>
        <p:txBody>
          <a:bodyPr/>
          <a:lstStyle/>
          <a:p>
            <a:fld id="{4B9B2CBD-C3FE-4136-9ECF-9979E7EBAB4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The hardware of the integrated circuits makes this bit ‘</a:t>
            </a:r>
            <a:r>
              <a:rPr lang="en-US" dirty="0" err="1" smtClean="0"/>
              <a:t>overcoding</a:t>
            </a:r>
            <a:r>
              <a:rPr lang="en-US" dirty="0" smtClean="0"/>
              <a:t>’ method completely transparent to the user, but signals any errors if they happen to occur</a:t>
            </a:r>
          </a:p>
          <a:p>
            <a:r>
              <a:rPr lang="en-US" dirty="0" smtClean="0"/>
              <a:t>provides a greater ease of bit synchronization</a:t>
            </a:r>
          </a:p>
          <a:p>
            <a:r>
              <a:rPr lang="en-US" dirty="0" smtClean="0"/>
              <a:t>only the fragments of frames relating to the start of frame, arbitration field, control field, data field and CRC sequence are coded by the bit stuffing method.</a:t>
            </a:r>
            <a:endParaRPr lang="en-US" dirty="0"/>
          </a:p>
        </p:txBody>
      </p:sp>
      <p:sp>
        <p:nvSpPr>
          <p:cNvPr id="4" name="Date Placeholder 3"/>
          <p:cNvSpPr>
            <a:spLocks noGrp="1"/>
          </p:cNvSpPr>
          <p:nvPr>
            <p:ph type="dt" sz="half" idx="10"/>
          </p:nvPr>
        </p:nvSpPr>
        <p:spPr/>
        <p:txBody>
          <a:bodyPr/>
          <a:lstStyle/>
          <a:p>
            <a:fld id="{79EE7F9C-C8A3-4983-8E42-ED0D32A1350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remaining bits of the other segments of the data frames or remote frames, such as the CRC delimiter, ACK field and end of frame, have fixed structures and are not stuffed.</a:t>
            </a:r>
          </a:p>
          <a:p>
            <a:r>
              <a:rPr lang="en-US" dirty="0" smtClean="0"/>
              <a:t>the error frames and overload frames also have fixed structures and therefore are not coded by the bit stuffing method</a:t>
            </a:r>
            <a:endParaRPr lang="en-US" dirty="0"/>
          </a:p>
        </p:txBody>
      </p:sp>
      <p:sp>
        <p:nvSpPr>
          <p:cNvPr id="4" name="Date Placeholder 3"/>
          <p:cNvSpPr>
            <a:spLocks noGrp="1"/>
          </p:cNvSpPr>
          <p:nvPr>
            <p:ph type="dt" sz="half" idx="10"/>
          </p:nvPr>
        </p:nvSpPr>
        <p:spPr/>
        <p:txBody>
          <a:bodyPr/>
          <a:lstStyle/>
          <a:p>
            <a:fld id="{1278F645-885A-4003-AB75-05AB7460B0A1}"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Frames</a:t>
            </a:r>
            <a:br>
              <a:rPr lang="en-US" dirty="0" smtClean="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371600" y="1219200"/>
            <a:ext cx="6553200" cy="2133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371600" y="3733800"/>
            <a:ext cx="6553200" cy="2286000"/>
          </a:xfrm>
          <a:prstGeom prst="rect">
            <a:avLst/>
          </a:prstGeom>
          <a:noFill/>
          <a:ln w="9525">
            <a:noFill/>
            <a:miter lim="800000"/>
            <a:headEnd/>
            <a:tailEnd/>
          </a:ln>
          <a:effectLst/>
        </p:spPr>
      </p:pic>
      <p:sp>
        <p:nvSpPr>
          <p:cNvPr id="5" name="TextBox 4"/>
          <p:cNvSpPr txBox="1"/>
          <p:nvPr/>
        </p:nvSpPr>
        <p:spPr>
          <a:xfrm>
            <a:off x="1371600" y="838200"/>
            <a:ext cx="1600200" cy="369332"/>
          </a:xfrm>
          <a:prstGeom prst="rect">
            <a:avLst/>
          </a:prstGeom>
          <a:noFill/>
        </p:spPr>
        <p:txBody>
          <a:bodyPr wrap="square" rtlCol="0">
            <a:spAutoFit/>
          </a:bodyPr>
          <a:lstStyle/>
          <a:p>
            <a:r>
              <a:rPr lang="en-US" dirty="0" smtClean="0"/>
              <a:t>CAN 2.0A</a:t>
            </a:r>
            <a:endParaRPr lang="en-US" dirty="0"/>
          </a:p>
        </p:txBody>
      </p:sp>
      <p:sp>
        <p:nvSpPr>
          <p:cNvPr id="6" name="TextBox 5"/>
          <p:cNvSpPr txBox="1"/>
          <p:nvPr/>
        </p:nvSpPr>
        <p:spPr>
          <a:xfrm>
            <a:off x="1371600" y="3352800"/>
            <a:ext cx="1600200" cy="369332"/>
          </a:xfrm>
          <a:prstGeom prst="rect">
            <a:avLst/>
          </a:prstGeom>
          <a:noFill/>
        </p:spPr>
        <p:txBody>
          <a:bodyPr wrap="square" rtlCol="0">
            <a:spAutoFit/>
          </a:bodyPr>
          <a:lstStyle/>
          <a:p>
            <a:r>
              <a:rPr lang="en-US" dirty="0" smtClean="0"/>
              <a:t>CAN 2.0B</a:t>
            </a:r>
            <a:endParaRPr lang="en-US" dirty="0"/>
          </a:p>
        </p:txBody>
      </p:sp>
      <p:sp>
        <p:nvSpPr>
          <p:cNvPr id="7" name="Date Placeholder 6"/>
          <p:cNvSpPr>
            <a:spLocks noGrp="1"/>
          </p:cNvSpPr>
          <p:nvPr>
            <p:ph type="dt" sz="half" idx="10"/>
          </p:nvPr>
        </p:nvSpPr>
        <p:spPr/>
        <p:txBody>
          <a:bodyPr/>
          <a:lstStyle/>
          <a:p>
            <a:fld id="{559519C0-5AD0-471E-9C8C-59A103BB9119}" type="datetime1">
              <a:rPr lang="en-US" smtClean="0"/>
              <a:pPr/>
              <a:t>3/18/2015</a:t>
            </a:fld>
            <a:endParaRPr lang="en-US"/>
          </a:p>
        </p:txBody>
      </p:sp>
      <p:sp>
        <p:nvSpPr>
          <p:cNvPr id="8" name="Slide Number Placeholder 7"/>
          <p:cNvSpPr>
            <a:spLocks noGrp="1"/>
          </p:cNvSpPr>
          <p:nvPr>
            <p:ph type="sldNum" sz="quarter" idx="12"/>
          </p:nvPr>
        </p:nvSpPr>
        <p:spPr/>
        <p:txBody>
          <a:bodyPr/>
          <a:lstStyle/>
          <a:p>
            <a:fld id="{FE9F5F15-BEB1-4B63-BAA6-7C8FB1A2C5EA}" type="slidenum">
              <a:rPr lang="en-US" smtClean="0"/>
              <a:pPr/>
              <a:t>27</a:t>
            </a:fld>
            <a:endParaRPr lang="en-US"/>
          </a:p>
        </p:txBody>
      </p:sp>
      <p:sp>
        <p:nvSpPr>
          <p:cNvPr id="9" name="Footer Placeholder 8"/>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Frames</a:t>
            </a:r>
            <a:endParaRPr lang="en-US" dirty="0"/>
          </a:p>
        </p:txBody>
      </p:sp>
      <p:sp>
        <p:nvSpPr>
          <p:cNvPr id="3" name="Content Placeholder 2"/>
          <p:cNvSpPr>
            <a:spLocks noGrp="1"/>
          </p:cNvSpPr>
          <p:nvPr>
            <p:ph idx="1"/>
          </p:nvPr>
        </p:nvSpPr>
        <p:spPr>
          <a:xfrm>
            <a:off x="457200" y="1066800"/>
            <a:ext cx="8229600" cy="5562600"/>
          </a:xfrm>
        </p:spPr>
        <p:txBody>
          <a:bodyPr>
            <a:normAutofit fontScale="70000" lnSpcReduction="20000"/>
          </a:bodyPr>
          <a:lstStyle/>
          <a:p>
            <a:r>
              <a:rPr lang="en-US" dirty="0" smtClean="0"/>
              <a:t>There are basically four message frames in CAN: data, remote, error, and overload.</a:t>
            </a:r>
          </a:p>
          <a:p>
            <a:r>
              <a:rPr lang="en-US" dirty="0" smtClean="0"/>
              <a:t>data frames, which transport the data from the senders to the receivers;</a:t>
            </a:r>
          </a:p>
          <a:p>
            <a:r>
              <a:rPr lang="en-US" dirty="0" smtClean="0"/>
              <a:t> remote frames, sent by a unit active on the bus to request the transmission of a data frame whose identifier has the same value as that of the remote frame;</a:t>
            </a:r>
          </a:p>
          <a:p>
            <a:r>
              <a:rPr lang="en-US" dirty="0" smtClean="0"/>
              <a:t> error frames, transmitted by any of the units present on the bus as soon as an error is detected on the bus;</a:t>
            </a:r>
          </a:p>
          <a:p>
            <a:r>
              <a:rPr lang="en-US" dirty="0" smtClean="0"/>
              <a:t> overload frames, used to request a supplementary time interval between the preceding and following data frames or remote frames;</a:t>
            </a:r>
          </a:p>
          <a:p>
            <a:r>
              <a:rPr lang="en-US" dirty="0" smtClean="0"/>
              <a:t> </a:t>
            </a:r>
            <a:r>
              <a:rPr lang="en-US" dirty="0" err="1" smtClean="0"/>
              <a:t>interframes</a:t>
            </a:r>
            <a:r>
              <a:rPr lang="en-US" dirty="0" smtClean="0"/>
              <a:t>, which separate (in time) the data frames and remote frames from the preceding frames by an interframe space.</a:t>
            </a:r>
          </a:p>
          <a:p>
            <a:endParaRPr lang="en-US" dirty="0" smtClean="0"/>
          </a:p>
          <a:p>
            <a:r>
              <a:rPr lang="en-US" dirty="0" smtClean="0"/>
              <a:t>For the bit stream of the CAN bus frames, the NRZ coding method has been adopted.</a:t>
            </a:r>
            <a:endParaRPr lang="en-US" dirty="0"/>
          </a:p>
        </p:txBody>
      </p:sp>
      <p:sp>
        <p:nvSpPr>
          <p:cNvPr id="4" name="Date Placeholder 3"/>
          <p:cNvSpPr>
            <a:spLocks noGrp="1"/>
          </p:cNvSpPr>
          <p:nvPr>
            <p:ph type="dt" sz="half" idx="10"/>
          </p:nvPr>
        </p:nvSpPr>
        <p:spPr/>
        <p:txBody>
          <a:bodyPr/>
          <a:lstStyle/>
          <a:p>
            <a:fld id="{A18D766D-693E-4C0A-8538-0B2667728BA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Frame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Standard and extended</a:t>
            </a:r>
          </a:p>
          <a:p>
            <a:r>
              <a:rPr lang="en-US" dirty="0" smtClean="0"/>
              <a:t>The data frame is used by the transmitting device to send data to the receiving device</a:t>
            </a:r>
          </a:p>
          <a:p>
            <a:r>
              <a:rPr lang="en-US" dirty="0" smtClean="0"/>
              <a:t>A standard data frame starts with the start of frame (SOF) bit, which is followed by an 11-bit identifier and the remote transmission request (RTR) bit</a:t>
            </a:r>
          </a:p>
          <a:p>
            <a:r>
              <a:rPr lang="en-US" dirty="0" smtClean="0"/>
              <a:t>The control field is 6 bits wide and indicates how many bytes of data are in the data field.</a:t>
            </a:r>
          </a:p>
          <a:p>
            <a:r>
              <a:rPr lang="en-US" dirty="0" smtClean="0"/>
              <a:t> The data field can be 0 to 8 bytes.</a:t>
            </a:r>
            <a:endParaRPr lang="en-US" dirty="0"/>
          </a:p>
        </p:txBody>
      </p:sp>
      <p:sp>
        <p:nvSpPr>
          <p:cNvPr id="4" name="Date Placeholder 3"/>
          <p:cNvSpPr>
            <a:spLocks noGrp="1"/>
          </p:cNvSpPr>
          <p:nvPr>
            <p:ph type="dt" sz="half" idx="10"/>
          </p:nvPr>
        </p:nvSpPr>
        <p:spPr/>
        <p:txBody>
          <a:bodyPr/>
          <a:lstStyle/>
          <a:p>
            <a:fld id="{BD11D713-A0F5-407A-9248-83EE62D8C44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29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a:t>Today the CAN protocol </a:t>
            </a:r>
            <a:r>
              <a:rPr lang="en-US" dirty="0" smtClean="0"/>
              <a:t>is used </a:t>
            </a:r>
            <a:r>
              <a:rPr lang="en-US" dirty="0"/>
              <a:t>in many other fields in applications that call for networked embedded </a:t>
            </a:r>
            <a:r>
              <a:rPr lang="en-US" dirty="0" smtClean="0"/>
              <a:t>control, including </a:t>
            </a:r>
            <a:r>
              <a:rPr lang="en-US" dirty="0"/>
              <a:t>industrial automation, medical applications, building automation, </a:t>
            </a:r>
            <a:r>
              <a:rPr lang="en-US" dirty="0" smtClean="0"/>
              <a:t>weaving machines</a:t>
            </a:r>
            <a:r>
              <a:rPr lang="en-US" dirty="0"/>
              <a:t>, and production machinery</a:t>
            </a:r>
            <a:r>
              <a:rPr lang="en-US" dirty="0" smtClean="0"/>
              <a:t>.</a:t>
            </a:r>
          </a:p>
          <a:p>
            <a:r>
              <a:rPr lang="en-US" dirty="0"/>
              <a:t>CAN offers an efficient communication </a:t>
            </a:r>
            <a:r>
              <a:rPr lang="en-US" dirty="0" smtClean="0"/>
              <a:t>protocol between </a:t>
            </a:r>
            <a:r>
              <a:rPr lang="en-US" dirty="0"/>
              <a:t>sensors, actuators, controllers, and other nodes in real-time applications, and </a:t>
            </a:r>
            <a:r>
              <a:rPr lang="en-US" dirty="0" smtClean="0"/>
              <a:t>is known </a:t>
            </a:r>
            <a:r>
              <a:rPr lang="en-US" dirty="0"/>
              <a:t>for its simplicity, reliability, and high performance</a:t>
            </a:r>
          </a:p>
        </p:txBody>
      </p:sp>
      <p:sp>
        <p:nvSpPr>
          <p:cNvPr id="4" name="Date Placeholder 3"/>
          <p:cNvSpPr>
            <a:spLocks noGrp="1"/>
          </p:cNvSpPr>
          <p:nvPr>
            <p:ph type="dt" sz="half" idx="10"/>
          </p:nvPr>
        </p:nvSpPr>
        <p:spPr/>
        <p:txBody>
          <a:bodyPr/>
          <a:lstStyle/>
          <a:p>
            <a:fld id="{A73EC3F0-C26F-40A0-9566-35BBDE431D9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CRC field, which checks whether or not the received bit sequence is corrupted.</a:t>
            </a:r>
          </a:p>
          <a:p>
            <a:r>
              <a:rPr lang="en-US" dirty="0" smtClean="0"/>
              <a:t>The ACK field is 2 bits and is used by the transmitter to receive acknowledgment of a valid frame from any receiver. The end of the message is indicated by a 7-bit end of frame (EOF) field.</a:t>
            </a:r>
            <a:endParaRPr lang="en-US" dirty="0"/>
          </a:p>
        </p:txBody>
      </p:sp>
      <p:sp>
        <p:nvSpPr>
          <p:cNvPr id="4" name="Date Placeholder 3"/>
          <p:cNvSpPr>
            <a:spLocks noGrp="1"/>
          </p:cNvSpPr>
          <p:nvPr>
            <p:ph type="dt" sz="half" idx="10"/>
          </p:nvPr>
        </p:nvSpPr>
        <p:spPr/>
        <p:txBody>
          <a:bodyPr/>
          <a:lstStyle/>
          <a:p>
            <a:fld id="{6E599F3C-5EE5-4100-BB11-6D3C529808E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smtClean="0"/>
              <a:t>SOF-The start of frame of the data frame consists of a single dominant bit, signalling to all receivers the start of an exchange. This exchange can start only if the bus has been idle so far.</a:t>
            </a:r>
          </a:p>
          <a:p>
            <a:r>
              <a:rPr lang="en-US" dirty="0" smtClean="0"/>
              <a:t>Arbitration Field-Arbitration is used to resolve bus conflicts that occur when several devices at once start sending messages on the bus</a:t>
            </a:r>
            <a:endParaRPr lang="en-US" dirty="0"/>
          </a:p>
        </p:txBody>
      </p:sp>
      <p:sp>
        <p:nvSpPr>
          <p:cNvPr id="4" name="Date Placeholder 3"/>
          <p:cNvSpPr>
            <a:spLocks noGrp="1"/>
          </p:cNvSpPr>
          <p:nvPr>
            <p:ph type="dt" sz="half" idx="10"/>
          </p:nvPr>
        </p:nvSpPr>
        <p:spPr/>
        <p:txBody>
          <a:bodyPr/>
          <a:lstStyle/>
          <a:p>
            <a:fld id="{C28B352D-AC82-475D-B7A7-6D4C328613D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Standard format there are 11 bits, and up to 2032 IDs can be set</a:t>
            </a:r>
          </a:p>
          <a:p>
            <a:r>
              <a:rPr lang="en-US" dirty="0" smtClean="0"/>
              <a:t>extended format-ID consists of 11 base IDs plus 18 extended IDs and 2032  218 discrete IDs</a:t>
            </a:r>
          </a:p>
          <a:p>
            <a:r>
              <a:rPr lang="en-US" dirty="0" smtClean="0"/>
              <a:t>In a data frame, the RTR bit must be dominant.</a:t>
            </a:r>
          </a:p>
          <a:p>
            <a:r>
              <a:rPr lang="en-US" dirty="0" smtClean="0"/>
              <a:t>During the arbitration phase, each transmitting device transmits its identifier and compares it with the level on the bus. </a:t>
            </a:r>
          </a:p>
          <a:p>
            <a:r>
              <a:rPr lang="en-US" dirty="0" smtClean="0"/>
              <a:t>If the levels are equal, the device continues to transmit. If the device detects a dominant level on the bus while it is trying to transmit a recessive level, it quits transmitting and becomes a receiving device</a:t>
            </a:r>
            <a:endParaRPr lang="en-US" dirty="0"/>
          </a:p>
        </p:txBody>
      </p:sp>
      <p:sp>
        <p:nvSpPr>
          <p:cNvPr id="4" name="Date Placeholder 3"/>
          <p:cNvSpPr>
            <a:spLocks noGrp="1"/>
          </p:cNvSpPr>
          <p:nvPr>
            <p:ph type="dt" sz="half" idx="10"/>
          </p:nvPr>
        </p:nvSpPr>
        <p:spPr/>
        <p:txBody>
          <a:bodyPr/>
          <a:lstStyle/>
          <a:p>
            <a:fld id="{D15CB723-11B4-4772-8F22-9508EE7A4B4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1"/>
            <a:ext cx="8229600" cy="990600"/>
          </a:xfrm>
        </p:spPr>
        <p:txBody>
          <a:bodyPr>
            <a:normAutofit lnSpcReduction="10000"/>
          </a:bodyPr>
          <a:lstStyle/>
          <a:p>
            <a:r>
              <a:rPr lang="nl-NL" dirty="0" smtClean="0"/>
              <a:t>Node 1: 11100110011 Node 2: 11100111111 Node 3: 11100110001</a:t>
            </a:r>
          </a:p>
          <a:p>
            <a:endParaRPr lang="en-US" dirty="0"/>
          </a:p>
        </p:txBody>
      </p:sp>
      <p:pic>
        <p:nvPicPr>
          <p:cNvPr id="3075" name="Picture 3"/>
          <p:cNvPicPr>
            <a:picLocks noChangeAspect="1" noChangeArrowheads="1"/>
          </p:cNvPicPr>
          <p:nvPr/>
        </p:nvPicPr>
        <p:blipFill>
          <a:blip r:embed="rId2"/>
          <a:srcRect/>
          <a:stretch>
            <a:fillRect/>
          </a:stretch>
        </p:blipFill>
        <p:spPr bwMode="auto">
          <a:xfrm>
            <a:off x="914400" y="2438400"/>
            <a:ext cx="6962775" cy="40386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F9F3FEB3-9931-4ACC-980B-CA3AE34F0292}" type="datetime1">
              <a:rPr lang="en-US" smtClean="0"/>
              <a:pPr/>
              <a:t>3/18/2015</a:t>
            </a:fld>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33</a:t>
            </a:fld>
            <a:endParaRPr lang="en-US"/>
          </a:p>
        </p:txBody>
      </p:sp>
      <p:sp>
        <p:nvSpPr>
          <p:cNvPr id="7" name="Footer Placeholder 6"/>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All the nodes start transmitting simultaneously, first sending SOF bits.</a:t>
            </a:r>
          </a:p>
          <a:p>
            <a:r>
              <a:rPr lang="en-US" dirty="0" smtClean="0"/>
              <a:t> Then they send their identifier bits. The 8th bit of Node 2 is in the recessive state, while the corresponding bits of Nodes 1 and 3 are in the dominant state.</a:t>
            </a:r>
          </a:p>
          <a:p>
            <a:r>
              <a:rPr lang="en-US" dirty="0" smtClean="0"/>
              <a:t>Therefore Node 2 stops transmitting and returns to receive mode. The receiving phase is indicated by a gray field.</a:t>
            </a:r>
          </a:p>
          <a:p>
            <a:r>
              <a:rPr lang="en-US" dirty="0" smtClean="0"/>
              <a:t> The 10th bit of Node 1 is in the recessive state, while the same bit of Node 3 is in dominant state. </a:t>
            </a:r>
          </a:p>
          <a:p>
            <a:r>
              <a:rPr lang="en-US" dirty="0" smtClean="0"/>
              <a:t>Thus Node 1 stops transmitting and returns to receive mode.</a:t>
            </a:r>
          </a:p>
          <a:p>
            <a:r>
              <a:rPr lang="en-US" dirty="0" smtClean="0"/>
              <a:t> The bus is now left to Node 3, which can send its control and data fields freely.</a:t>
            </a:r>
            <a:endParaRPr lang="en-US" dirty="0"/>
          </a:p>
        </p:txBody>
      </p:sp>
      <p:sp>
        <p:nvSpPr>
          <p:cNvPr id="4" name="Date Placeholder 3"/>
          <p:cNvSpPr>
            <a:spLocks noGrp="1"/>
          </p:cNvSpPr>
          <p:nvPr>
            <p:ph type="dt" sz="half" idx="10"/>
          </p:nvPr>
        </p:nvSpPr>
        <p:spPr/>
        <p:txBody>
          <a:bodyPr/>
          <a:lstStyle/>
          <a:p>
            <a:fld id="{9C8F1551-05B6-4970-BF9C-8D1375A54BE0}"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Field</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933575" y="1848644"/>
            <a:ext cx="5276850" cy="40290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0F922DD1-34A7-492E-9A3D-6217C8B011A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control field is 6 bits wide, consisting of 2 reserved bits and 4 data length code(DLC) bits, and indicates the number of data bytes in the message being transmitted.</a:t>
            </a:r>
          </a:p>
          <a:p>
            <a:r>
              <a:rPr lang="en-US" dirty="0" smtClean="0"/>
              <a:t>Reserved bits</a:t>
            </a:r>
          </a:p>
          <a:p>
            <a:r>
              <a:rPr lang="en-US" dirty="0" smtClean="0"/>
              <a:t>The first two bits (sent as dominant in the 2.0A frame) are reserved for later use and ensure future upward compatibility (particularly that of the frame known as the extended CAN2.0B frame). CAN controllers must be capable of handling all the combinations of all the bits of the control field.</a:t>
            </a:r>
            <a:endParaRPr lang="en-US" dirty="0"/>
          </a:p>
        </p:txBody>
      </p:sp>
      <p:sp>
        <p:nvSpPr>
          <p:cNvPr id="4" name="Date Placeholder 3"/>
          <p:cNvSpPr>
            <a:spLocks noGrp="1"/>
          </p:cNvSpPr>
          <p:nvPr>
            <p:ph type="dt" sz="half" idx="10"/>
          </p:nvPr>
        </p:nvSpPr>
        <p:spPr/>
        <p:txBody>
          <a:bodyPr/>
          <a:lstStyle/>
          <a:p>
            <a:fld id="{367334B0-A130-47D4-B71B-31CD9287C8B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Field</a:t>
            </a:r>
            <a:endParaRPr lang="en-US" dirty="0"/>
          </a:p>
        </p:txBody>
      </p:sp>
      <p:sp>
        <p:nvSpPr>
          <p:cNvPr id="3" name="Content Placeholder 2"/>
          <p:cNvSpPr>
            <a:spLocks noGrp="1"/>
          </p:cNvSpPr>
          <p:nvPr>
            <p:ph idx="1"/>
          </p:nvPr>
        </p:nvSpPr>
        <p:spPr/>
        <p:txBody>
          <a:bodyPr/>
          <a:lstStyle/>
          <a:p>
            <a:r>
              <a:rPr lang="en-US" dirty="0" smtClean="0"/>
              <a:t>The data field carries the actual content of the message. The data size can vary from0 to 8 bytes. The data is transmitted with the MSB first.</a:t>
            </a:r>
            <a:endParaRPr lang="en-US" dirty="0"/>
          </a:p>
        </p:txBody>
      </p:sp>
      <p:sp>
        <p:nvSpPr>
          <p:cNvPr id="4" name="Date Placeholder 3"/>
          <p:cNvSpPr>
            <a:spLocks noGrp="1"/>
          </p:cNvSpPr>
          <p:nvPr>
            <p:ph type="dt" sz="half" idx="10"/>
          </p:nvPr>
        </p:nvSpPr>
        <p:spPr/>
        <p:txBody>
          <a:bodyPr/>
          <a:lstStyle/>
          <a:p>
            <a:fld id="{883BC5A1-1C5B-484E-A370-045AE098FB3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CRC Field</a:t>
            </a:r>
            <a:endParaRPr lang="en-US" dirty="0"/>
          </a:p>
        </p:txBody>
      </p:sp>
      <p:sp>
        <p:nvSpPr>
          <p:cNvPr id="3" name="Content Placeholder 2"/>
          <p:cNvSpPr>
            <a:spLocks noGrp="1"/>
          </p:cNvSpPr>
          <p:nvPr>
            <p:ph idx="1"/>
          </p:nvPr>
        </p:nvSpPr>
        <p:spPr/>
        <p:txBody>
          <a:bodyPr>
            <a:normAutofit lnSpcReduction="10000"/>
          </a:bodyPr>
          <a:lstStyle/>
          <a:p>
            <a:r>
              <a:rPr lang="en-US" dirty="0" smtClean="0"/>
              <a:t>The CRC field, consisting of a 15-bit CRC sequence and a 1-bit CRC delimiter, is used to check the frame for a transmission error.</a:t>
            </a:r>
          </a:p>
          <a:p>
            <a:r>
              <a:rPr lang="en-US" dirty="0" smtClean="0"/>
              <a:t> The CRC calculation includes the start of frame, arbitration field, control field, and data field.</a:t>
            </a:r>
          </a:p>
          <a:p>
            <a:r>
              <a:rPr lang="en-US" dirty="0" smtClean="0"/>
              <a:t>The calculated CRC and the received CRC sequence are compared, and if they do not match, an error is assumed</a:t>
            </a:r>
            <a:endParaRPr lang="en-US" dirty="0"/>
          </a:p>
        </p:txBody>
      </p:sp>
      <p:sp>
        <p:nvSpPr>
          <p:cNvPr id="4" name="Date Placeholder 3"/>
          <p:cNvSpPr>
            <a:spLocks noGrp="1"/>
          </p:cNvSpPr>
          <p:nvPr>
            <p:ph type="dt" sz="half" idx="10"/>
          </p:nvPr>
        </p:nvSpPr>
        <p:spPr/>
        <p:txBody>
          <a:bodyPr/>
          <a:lstStyle/>
          <a:p>
            <a:fld id="{CCA94E1C-FCC9-435C-A108-681D4851913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CRC sequence is determined (calculated) by the sender of the message, using the</a:t>
            </a:r>
          </a:p>
          <a:p>
            <a:r>
              <a:rPr lang="en-US" dirty="0" smtClean="0"/>
              <a:t>following procedure:</a:t>
            </a:r>
          </a:p>
          <a:p>
            <a:r>
              <a:rPr lang="en-US" dirty="0" smtClean="0"/>
              <a:t>(a) The stream of bits (not stuffed or </a:t>
            </a:r>
            <a:r>
              <a:rPr lang="en-US" dirty="0" err="1" smtClean="0"/>
              <a:t>destuffed</a:t>
            </a:r>
            <a:r>
              <a:rPr lang="en-US" dirty="0" smtClean="0"/>
              <a:t>), consisting of the bits from the start of the frame to the end of the data field (if present), is interpreted as a polynomial f(x) with coefficients 0 and 1 assigned to the actual presence or absence of each bit. The polynomial obtained in this way is then supplemented with zeros for the 15 least significant coefficients.</a:t>
            </a:r>
          </a:p>
          <a:p>
            <a:r>
              <a:rPr lang="en-US" dirty="0" smtClean="0"/>
              <a:t>(b) The above polynomial formed in this way is divided, modulo 2, by the following generating polynomial, including a parity check:</a:t>
            </a:r>
          </a:p>
        </p:txBody>
      </p:sp>
      <p:sp>
        <p:nvSpPr>
          <p:cNvPr id="4" name="Date Placeholder 3"/>
          <p:cNvSpPr>
            <a:spLocks noGrp="1"/>
          </p:cNvSpPr>
          <p:nvPr>
            <p:ph type="dt" sz="half" idx="10"/>
          </p:nvPr>
        </p:nvSpPr>
        <p:spPr/>
        <p:txBody>
          <a:bodyPr/>
          <a:lstStyle/>
          <a:p>
            <a:fld id="{0FF6A1E2-A9A8-43CF-A5EE-791A56E9B98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39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a:t>The CAN protocol is based on a bus topology, and only two wires are needed </a:t>
            </a:r>
            <a:r>
              <a:rPr lang="en-US" dirty="0" smtClean="0"/>
              <a:t>for communication </a:t>
            </a:r>
            <a:r>
              <a:rPr lang="en-US" dirty="0"/>
              <a:t>over a CAN bus</a:t>
            </a:r>
            <a:r>
              <a:rPr lang="en-US" dirty="0" smtClean="0"/>
              <a:t>.</a:t>
            </a:r>
          </a:p>
          <a:p>
            <a:r>
              <a:rPr lang="en-US" dirty="0"/>
              <a:t>The bus has a </a:t>
            </a:r>
            <a:r>
              <a:rPr lang="en-US" dirty="0" err="1"/>
              <a:t>multimaster</a:t>
            </a:r>
            <a:r>
              <a:rPr lang="en-US" dirty="0"/>
              <a:t> structure where each </a:t>
            </a:r>
            <a:r>
              <a:rPr lang="en-US" dirty="0" smtClean="0"/>
              <a:t>device on </a:t>
            </a:r>
            <a:r>
              <a:rPr lang="en-US" dirty="0"/>
              <a:t>the bus can send or receive data.</a:t>
            </a:r>
          </a:p>
        </p:txBody>
      </p:sp>
      <p:sp>
        <p:nvSpPr>
          <p:cNvPr id="4" name="Date Placeholder 3"/>
          <p:cNvSpPr>
            <a:spLocks noGrp="1"/>
          </p:cNvSpPr>
          <p:nvPr>
            <p:ph type="dt" sz="half" idx="10"/>
          </p:nvPr>
        </p:nvSpPr>
        <p:spPr/>
        <p:txBody>
          <a:bodyPr/>
          <a:lstStyle/>
          <a:p>
            <a:fld id="{4D52DA13-7B70-43EC-B8F5-34DFA38E78C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G(X)= X15+ X14+ X10 + X8+ X7+ X4+ X3+ 1 or transcribed into the following binary form:</a:t>
            </a:r>
          </a:p>
          <a:p>
            <a:r>
              <a:rPr lang="en-US" dirty="0" smtClean="0"/>
              <a:t>G(X)= 1100010110011001:</a:t>
            </a:r>
          </a:p>
          <a:p>
            <a:r>
              <a:rPr lang="en-US" dirty="0" smtClean="0"/>
              <a:t>(c) After the division of the polynomial f(x) by the generating polynomial g(x), the rest of this ‘polynomial division’ forms the 15-bit CRC sequence. The last-mentioned item is transmitted in the CRC field during the CRC sequence.</a:t>
            </a:r>
          </a:p>
          <a:p>
            <a:endParaRPr lang="en-US" dirty="0"/>
          </a:p>
        </p:txBody>
      </p:sp>
      <p:sp>
        <p:nvSpPr>
          <p:cNvPr id="4" name="Date Placeholder 3"/>
          <p:cNvSpPr>
            <a:spLocks noGrp="1"/>
          </p:cNvSpPr>
          <p:nvPr>
            <p:ph type="dt" sz="half" idx="10"/>
          </p:nvPr>
        </p:nvSpPr>
        <p:spPr/>
        <p:txBody>
          <a:bodyPr/>
          <a:lstStyle/>
          <a:p>
            <a:fld id="{72EE154C-BF27-49C8-8FD5-6F62F7D248F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 Field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ACK field indicates that the frame has been received normally.</a:t>
            </a:r>
          </a:p>
          <a:p>
            <a:r>
              <a:rPr lang="en-US" dirty="0" smtClean="0"/>
              <a:t> This field consists of 2 bits, one for ACK slot and one for ACK delimiter.</a:t>
            </a:r>
          </a:p>
          <a:p>
            <a:r>
              <a:rPr lang="en-US" dirty="0" smtClean="0"/>
              <a:t>ACK slot:</a:t>
            </a:r>
          </a:p>
          <a:p>
            <a:r>
              <a:rPr lang="en-US" dirty="0" smtClean="0"/>
              <a:t>Whenever a receiver present in the network has correctly received a message – in the sense of ‘no transmission error’ (including the CRC) – the received message then being considered as valid, it acknowledges this to the sender by substituting a dominant bit in the ACK slot time slot for the recessive bit that has been present until this moment. It then sends an ‘acknowledgement’, ACK.</a:t>
            </a:r>
            <a:endParaRPr lang="en-US" dirty="0"/>
          </a:p>
        </p:txBody>
      </p:sp>
      <p:sp>
        <p:nvSpPr>
          <p:cNvPr id="4" name="Date Placeholder 3"/>
          <p:cNvSpPr>
            <a:spLocks noGrp="1"/>
          </p:cNvSpPr>
          <p:nvPr>
            <p:ph type="dt" sz="half" idx="10"/>
          </p:nvPr>
        </p:nvSpPr>
        <p:spPr/>
        <p:txBody>
          <a:bodyPr/>
          <a:lstStyle/>
          <a:p>
            <a:fld id="{77540484-E024-45DA-B4CA-1482BB6C94F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ACK delimiter</a:t>
            </a:r>
          </a:p>
          <a:p>
            <a:r>
              <a:rPr lang="en-US" dirty="0" smtClean="0"/>
              <a:t>This second bit must (always) be recessive, and therefore when a message has been correctly received by all the stations present in the network, the ACK slot (dominant) bit is surrounded by two recessive bits (CRC delimiter and ACK delimiter).</a:t>
            </a:r>
            <a:endParaRPr lang="en-US" dirty="0"/>
          </a:p>
        </p:txBody>
      </p:sp>
      <p:sp>
        <p:nvSpPr>
          <p:cNvPr id="4" name="Date Placeholder 3"/>
          <p:cNvSpPr>
            <a:spLocks noGrp="1"/>
          </p:cNvSpPr>
          <p:nvPr>
            <p:ph type="dt" sz="half" idx="10"/>
          </p:nvPr>
        </p:nvSpPr>
        <p:spPr/>
        <p:txBody>
          <a:bodyPr/>
          <a:lstStyle/>
          <a:p>
            <a:fld id="{2AA40544-0B84-4172-8722-4ED5E83E3C3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data frame</a:t>
            </a:r>
            <a:endParaRPr lang="en-US" dirty="0"/>
          </a:p>
        </p:txBody>
      </p:sp>
      <p:sp>
        <p:nvSpPr>
          <p:cNvPr id="3" name="Content Placeholder 2"/>
          <p:cNvSpPr>
            <a:spLocks noGrp="1"/>
          </p:cNvSpPr>
          <p:nvPr>
            <p:ph idx="1"/>
          </p:nvPr>
        </p:nvSpPr>
        <p:spPr/>
        <p:txBody>
          <a:bodyPr/>
          <a:lstStyle/>
          <a:p>
            <a:r>
              <a:rPr lang="en-US" dirty="0" smtClean="0"/>
              <a:t>The data frame is terminated by a flag consisting of a sequence of 7 recessive bits, which, is 2  bits longer than the bit stuffing standard length.</a:t>
            </a:r>
          </a:p>
          <a:p>
            <a:r>
              <a:rPr lang="en-US" dirty="0" smtClean="0"/>
              <a:t>This field has a fixed structure, and the bit stuffing logics for coding (in sending) and decoding (in receiving) are disabled during the end of frame field sequence.</a:t>
            </a:r>
            <a:endParaRPr lang="en-US" dirty="0"/>
          </a:p>
        </p:txBody>
      </p:sp>
      <p:sp>
        <p:nvSpPr>
          <p:cNvPr id="4" name="Date Placeholder 3"/>
          <p:cNvSpPr>
            <a:spLocks noGrp="1"/>
          </p:cNvSpPr>
          <p:nvPr>
            <p:ph type="dt" sz="half" idx="10"/>
          </p:nvPr>
        </p:nvSpPr>
        <p:spPr/>
        <p:txBody>
          <a:bodyPr/>
          <a:lstStyle/>
          <a:p>
            <a:fld id="{333360F4-5F01-42A4-823E-721459143EA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Frame</a:t>
            </a:r>
            <a:endParaRPr lang="en-US" dirty="0"/>
          </a:p>
        </p:txBody>
      </p:sp>
      <p:sp>
        <p:nvSpPr>
          <p:cNvPr id="3" name="Content Placeholder 2"/>
          <p:cNvSpPr>
            <a:spLocks noGrp="1"/>
          </p:cNvSpPr>
          <p:nvPr>
            <p:ph idx="1"/>
          </p:nvPr>
        </p:nvSpPr>
        <p:spPr>
          <a:xfrm>
            <a:off x="457200" y="1600201"/>
            <a:ext cx="8229600" cy="2438400"/>
          </a:xfrm>
        </p:spPr>
        <p:txBody>
          <a:bodyPr>
            <a:normAutofit lnSpcReduction="10000"/>
          </a:bodyPr>
          <a:lstStyle/>
          <a:p>
            <a:r>
              <a:rPr lang="en-US" dirty="0" smtClean="0"/>
              <a:t>The remote frame is used by the receiving unit to request transmission of a message from the transmitting unit. A remote frame is the same as a data frame except that it lacks a data field.</a:t>
            </a:r>
            <a:endParaRPr lang="en-US" dirty="0"/>
          </a:p>
        </p:txBody>
      </p:sp>
      <p:pic>
        <p:nvPicPr>
          <p:cNvPr id="5122" name="Picture 2"/>
          <p:cNvPicPr>
            <a:picLocks noChangeAspect="1" noChangeArrowheads="1"/>
          </p:cNvPicPr>
          <p:nvPr/>
        </p:nvPicPr>
        <p:blipFill>
          <a:blip r:embed="rId2"/>
          <a:srcRect/>
          <a:stretch>
            <a:fillRect/>
          </a:stretch>
        </p:blipFill>
        <p:spPr bwMode="auto">
          <a:xfrm>
            <a:off x="1828800" y="4267200"/>
            <a:ext cx="4600575" cy="149542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15DB89FA-602E-4F82-9F38-F808B4F6D805}" type="datetime1">
              <a:rPr lang="en-US" smtClean="0"/>
              <a:pPr/>
              <a:t>3/18/2015</a:t>
            </a:fld>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44</a:t>
            </a:fld>
            <a:endParaRPr lang="en-US"/>
          </a:p>
        </p:txBody>
      </p:sp>
      <p:sp>
        <p:nvSpPr>
          <p:cNvPr id="7" name="Footer Placeholder 6"/>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the start of frame,</a:t>
            </a:r>
          </a:p>
          <a:p>
            <a:r>
              <a:rPr lang="en-US" dirty="0" smtClean="0"/>
              <a:t> the arbitration field,</a:t>
            </a:r>
          </a:p>
          <a:p>
            <a:r>
              <a:rPr lang="en-US" dirty="0" smtClean="0"/>
              <a:t> the control field,</a:t>
            </a:r>
          </a:p>
          <a:p>
            <a:r>
              <a:rPr lang="en-US" dirty="0" smtClean="0"/>
              <a:t> the CRC field,</a:t>
            </a:r>
          </a:p>
          <a:p>
            <a:r>
              <a:rPr lang="en-US" dirty="0" smtClean="0"/>
              <a:t> the acknowledgement field,</a:t>
            </a:r>
          </a:p>
          <a:p>
            <a:r>
              <a:rPr lang="en-US" dirty="0" smtClean="0"/>
              <a:t> the end of frame.</a:t>
            </a:r>
          </a:p>
          <a:p>
            <a:r>
              <a:rPr lang="en-US" dirty="0" smtClean="0"/>
              <a:t>This is followed by a 7th area, called the inter frame space.</a:t>
            </a:r>
            <a:endParaRPr lang="en-US" dirty="0"/>
          </a:p>
        </p:txBody>
      </p:sp>
      <p:sp>
        <p:nvSpPr>
          <p:cNvPr id="4" name="Date Placeholder 3"/>
          <p:cNvSpPr>
            <a:spLocks noGrp="1"/>
          </p:cNvSpPr>
          <p:nvPr>
            <p:ph type="dt" sz="half" idx="10"/>
          </p:nvPr>
        </p:nvSpPr>
        <p:spPr/>
        <p:txBody>
          <a:bodyPr/>
          <a:lstStyle/>
          <a:p>
            <a:fld id="{7291731F-0261-46A5-B3D0-94D07AAF159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smtClean="0"/>
              <a:t>RTR bit-this bit is recessive in a remote frame. for a single identifier, a data frame always takes priority over a remote frame</a:t>
            </a:r>
          </a:p>
          <a:p>
            <a:r>
              <a:rPr lang="en-US" dirty="0" smtClean="0"/>
              <a:t>Control field: The last 4 bits indicate the number of bytes in the data field; in other words, those not contained in the remote frame ,but which the data frame will be responsible for recovering subsequently</a:t>
            </a:r>
            <a:endParaRPr lang="en-US" dirty="0"/>
          </a:p>
        </p:txBody>
      </p:sp>
      <p:sp>
        <p:nvSpPr>
          <p:cNvPr id="4" name="Date Placeholder 3"/>
          <p:cNvSpPr>
            <a:spLocks noGrp="1"/>
          </p:cNvSpPr>
          <p:nvPr>
            <p:ph type="dt" sz="half" idx="10"/>
          </p:nvPr>
        </p:nvSpPr>
        <p:spPr/>
        <p:txBody>
          <a:bodyPr/>
          <a:lstStyle/>
          <a:p>
            <a:fld id="{A37A03AB-ACA5-4F86-8BBD-2A719FF36D7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Many types of errors can occur</a:t>
            </a:r>
          </a:p>
          <a:p>
            <a:r>
              <a:rPr lang="en-US" b="1" dirty="0" smtClean="0"/>
              <a:t>Bit errors </a:t>
            </a:r>
            <a:r>
              <a:rPr lang="en-US" dirty="0" smtClean="0"/>
              <a:t>are detected when the output level and the data level on the bus do not match. Both transmit and receive units can detect bit </a:t>
            </a:r>
            <a:r>
              <a:rPr lang="en-US" dirty="0" smtClean="0"/>
              <a:t>errors </a:t>
            </a:r>
            <a:endParaRPr lang="en-US" dirty="0" smtClean="0"/>
          </a:p>
          <a:p>
            <a:r>
              <a:rPr lang="en-US" b="1" dirty="0" smtClean="0"/>
              <a:t>bit stuffing error </a:t>
            </a:r>
            <a:r>
              <a:rPr lang="en-US" dirty="0" smtClean="0"/>
              <a:t>-Stuffing errors are detected when the same level of data is detected for 6 consecutive bits in any field that should have been bit-stuffed. This error can be detected by both the transmitting and receiving units</a:t>
            </a:r>
          </a:p>
          <a:p>
            <a:r>
              <a:rPr lang="en-US" b="1" dirty="0" smtClean="0"/>
              <a:t>Form error-</a:t>
            </a:r>
            <a:r>
              <a:rPr lang="en-US" dirty="0" smtClean="0"/>
              <a:t>illegal frame format is detected.</a:t>
            </a:r>
            <a:endParaRPr lang="en-US" b="1" dirty="0" smtClean="0"/>
          </a:p>
          <a:p>
            <a:pPr>
              <a:buNone/>
            </a:pPr>
            <a:r>
              <a:rPr lang="en-US" dirty="0" smtClean="0"/>
              <a:t>– the fact that all is well at the level of the bit and the frame structure, but that, for example, the frame has not been acknowledged, causing an </a:t>
            </a:r>
            <a:r>
              <a:rPr lang="en-US" b="1" dirty="0" err="1" smtClean="0"/>
              <a:t>ACKnowledgement</a:t>
            </a:r>
            <a:r>
              <a:rPr lang="en-US" b="1" dirty="0" smtClean="0"/>
              <a:t> error,</a:t>
            </a:r>
          </a:p>
          <a:p>
            <a:pPr>
              <a:buNone/>
            </a:pPr>
            <a:r>
              <a:rPr lang="en-US" dirty="0" smtClean="0"/>
              <a:t>- the CRC value is not what was expected-</a:t>
            </a:r>
            <a:r>
              <a:rPr lang="en-US" b="1" dirty="0" smtClean="0"/>
              <a:t>CRC error;</a:t>
            </a:r>
            <a:r>
              <a:rPr lang="en-US" dirty="0" smtClean="0"/>
              <a:t> CRC errors are detected only by receiving units.</a:t>
            </a:r>
            <a:endParaRPr lang="en-US" b="1" dirty="0" smtClean="0"/>
          </a:p>
        </p:txBody>
      </p:sp>
      <p:sp>
        <p:nvSpPr>
          <p:cNvPr id="4" name="Date Placeholder 3"/>
          <p:cNvSpPr>
            <a:spLocks noGrp="1"/>
          </p:cNvSpPr>
          <p:nvPr>
            <p:ph type="dt" sz="half" idx="10"/>
          </p:nvPr>
        </p:nvSpPr>
        <p:spPr/>
        <p:txBody>
          <a:bodyPr/>
          <a:lstStyle/>
          <a:p>
            <a:fld id="{51170344-EEB1-42E0-8D46-4F1D3B09851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a:bodyPr>
          <a:lstStyle/>
          <a:p>
            <a:r>
              <a:rPr lang="en-US" dirty="0" smtClean="0"/>
              <a:t>in the frame layer, in the sense that its internal structure has been violated (information in the</a:t>
            </a:r>
          </a:p>
          <a:p>
            <a:r>
              <a:rPr lang="en-US" dirty="0" smtClean="0"/>
              <a:t>wrong place, etc.), the following errors can occur:</a:t>
            </a:r>
          </a:p>
          <a:p>
            <a:r>
              <a:rPr lang="en-US" dirty="0" smtClean="0"/>
              <a:t>– CRC delimiter error,</a:t>
            </a:r>
          </a:p>
          <a:p>
            <a:r>
              <a:rPr lang="en-US" dirty="0" smtClean="0"/>
              <a:t>– Acknowledgement delimiter error,</a:t>
            </a:r>
          </a:p>
          <a:p>
            <a:r>
              <a:rPr lang="en-US" dirty="0" smtClean="0"/>
              <a:t>– end of frame error,</a:t>
            </a:r>
          </a:p>
          <a:p>
            <a:r>
              <a:rPr lang="en-US" dirty="0" smtClean="0"/>
              <a:t>– error delimiter error,</a:t>
            </a:r>
          </a:p>
          <a:p>
            <a:r>
              <a:rPr lang="en-US" dirty="0" smtClean="0"/>
              <a:t>– overload delimiter error.</a:t>
            </a:r>
          </a:p>
          <a:p>
            <a:endParaRPr lang="en-US" dirty="0"/>
          </a:p>
        </p:txBody>
      </p:sp>
      <p:sp>
        <p:nvSpPr>
          <p:cNvPr id="4" name="Date Placeholder 3"/>
          <p:cNvSpPr>
            <a:spLocks noGrp="1"/>
          </p:cNvSpPr>
          <p:nvPr>
            <p:ph type="dt" sz="half" idx="10"/>
          </p:nvPr>
        </p:nvSpPr>
        <p:spPr/>
        <p:txBody>
          <a:bodyPr/>
          <a:lstStyle/>
          <a:p>
            <a:fld id="{95E16FE5-1EFA-427A-8CF5-939F7DA4A45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All microcontrollers conforming to the CAN protocol must have two quite separate internal counters, the ‘transmit error counter’ and the ‘receive error counter’, with the task of recording (counting) the errors occurring in transmission and reception, respectively</a:t>
            </a:r>
          </a:p>
          <a:p>
            <a:r>
              <a:rPr lang="en-US" dirty="0" smtClean="0"/>
              <a:t>if the message is correctly transmitted or received, the counter in question is decremented;</a:t>
            </a:r>
          </a:p>
          <a:p>
            <a:r>
              <a:rPr lang="en-US" dirty="0" smtClean="0"/>
              <a:t> if the message contains errors, the counter in question is incremented</a:t>
            </a:r>
            <a:endParaRPr lang="en-US" dirty="0"/>
          </a:p>
        </p:txBody>
      </p:sp>
      <p:sp>
        <p:nvSpPr>
          <p:cNvPr id="4" name="Date Placeholder 3"/>
          <p:cNvSpPr>
            <a:spLocks noGrp="1"/>
          </p:cNvSpPr>
          <p:nvPr>
            <p:ph type="dt" sz="half" idx="10"/>
          </p:nvPr>
        </p:nvSpPr>
        <p:spPr/>
        <p:txBody>
          <a:bodyPr/>
          <a:lstStyle/>
          <a:p>
            <a:fld id="{DFEBB63C-95A9-42F3-90D8-4FAB26C9583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49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680633" y="1600200"/>
            <a:ext cx="5782733"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F8249C2C-26E1-4A13-A69B-53FC5959FBD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When the values of the two error counters are in the range from 0 to 127, the CAN station (or node) is said to be operating in the ‘error active’ state (mode).</a:t>
            </a:r>
          </a:p>
          <a:p>
            <a:r>
              <a:rPr lang="en-US" dirty="0" smtClean="0"/>
              <a:t>This means that the node in question will not only continue to receive and send normally, but also transmit an ‘active error flag’ in the error frame if an error is detected</a:t>
            </a:r>
            <a:endParaRPr lang="en-US" dirty="0"/>
          </a:p>
        </p:txBody>
      </p:sp>
      <p:sp>
        <p:nvSpPr>
          <p:cNvPr id="4" name="Date Placeholder 3"/>
          <p:cNvSpPr>
            <a:spLocks noGrp="1"/>
          </p:cNvSpPr>
          <p:nvPr>
            <p:ph type="dt" sz="half" idx="10"/>
          </p:nvPr>
        </p:nvSpPr>
        <p:spPr/>
        <p:txBody>
          <a:bodyPr/>
          <a:lstStyle/>
          <a:p>
            <a:fld id="{CAE14E11-0BEA-418E-9C05-4985B22995A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When the values of one or other of the two error counters are in the range from 128 to 255, the, CAN station (or node) is said to be operating in the ‘error passive’ state (mode).</a:t>
            </a:r>
          </a:p>
          <a:p>
            <a:r>
              <a:rPr lang="en-US" dirty="0" smtClean="0"/>
              <a:t>This means that the node in question will continue not only to receive and send normally, but also transmit ‘passive error flags’ only in the error frame if an error is detected</a:t>
            </a:r>
            <a:endParaRPr lang="en-US" dirty="0"/>
          </a:p>
        </p:txBody>
      </p:sp>
      <p:sp>
        <p:nvSpPr>
          <p:cNvPr id="4" name="Date Placeholder 3"/>
          <p:cNvSpPr>
            <a:spLocks noGrp="1"/>
          </p:cNvSpPr>
          <p:nvPr>
            <p:ph type="dt" sz="half" idx="10"/>
          </p:nvPr>
        </p:nvSpPr>
        <p:spPr/>
        <p:txBody>
          <a:bodyPr/>
          <a:lstStyle/>
          <a:p>
            <a:fld id="{4C51DBB2-9693-4E5A-94F1-F95FBE3B8EB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If the transmission counter value exceeds 255 (256), the CAN station (node) is said to have entered the ‘bus off’ state (mode).</a:t>
            </a:r>
          </a:p>
          <a:p>
            <a:r>
              <a:rPr lang="en-US" dirty="0" smtClean="0"/>
              <a:t> This means that the node in question, becoming tired of being unable to receive or transmit messages successfully, goes off to sulk in a corner and stops receiving and sending normally.</a:t>
            </a:r>
            <a:endParaRPr lang="en-US" dirty="0"/>
          </a:p>
        </p:txBody>
      </p:sp>
      <p:sp>
        <p:nvSpPr>
          <p:cNvPr id="4" name="Date Placeholder 3"/>
          <p:cNvSpPr>
            <a:spLocks noGrp="1"/>
          </p:cNvSpPr>
          <p:nvPr>
            <p:ph type="dt" sz="half" idx="10"/>
          </p:nvPr>
        </p:nvSpPr>
        <p:spPr/>
        <p:txBody>
          <a:bodyPr/>
          <a:lstStyle/>
          <a:p>
            <a:fld id="{7AC12E63-4B4C-4F0C-8939-BF0AEF0D066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Contd.</a:t>
            </a:r>
            <a:endParaRPr lang="en-US" dirty="0"/>
          </a:p>
        </p:txBody>
      </p:sp>
      <p:sp>
        <p:nvSpPr>
          <p:cNvPr id="3" name="Content Placeholder 2"/>
          <p:cNvSpPr>
            <a:spLocks noGrp="1"/>
          </p:cNvSpPr>
          <p:nvPr>
            <p:ph idx="1"/>
          </p:nvPr>
        </p:nvSpPr>
        <p:spPr>
          <a:xfrm>
            <a:off x="457200" y="990600"/>
            <a:ext cx="8229600" cy="5715000"/>
          </a:xfrm>
        </p:spPr>
        <p:txBody>
          <a:bodyPr>
            <a:noAutofit/>
          </a:bodyPr>
          <a:lstStyle/>
          <a:p>
            <a:r>
              <a:rPr lang="en-US" sz="2400" dirty="0" smtClean="0"/>
              <a:t>The CAN protocol uses the following error detection mechanisms:</a:t>
            </a:r>
          </a:p>
          <a:p>
            <a:r>
              <a:rPr lang="en-US" sz="2400" dirty="0" smtClean="0"/>
              <a:t> bus monitoring,  cyclic redundancy check, message frame check,  bit stuffing,  acknowledgement,  error signalling.</a:t>
            </a:r>
          </a:p>
          <a:p>
            <a:endParaRPr lang="en-US" sz="2400" dirty="0" smtClean="0"/>
          </a:p>
          <a:p>
            <a:r>
              <a:rPr lang="en-US" sz="2400" dirty="0" smtClean="0"/>
              <a:t>Bus monitoring. The bit sender compares the signal it wishes to send with the signal that it physically observes on the physical line of the bus. If the signal present on the bus is different from the sent signal, the sender then sends an error frame, except in the case of the arbitration phase (during the transmission of the message identifier) and the ACK slot</a:t>
            </a:r>
          </a:p>
          <a:p>
            <a:r>
              <a:rPr lang="en-US" sz="2400" dirty="0" smtClean="0"/>
              <a:t>Cyclic redundancy code – CRC. The 15 CRC bits are calculated from each bit of the SOF up to the last data bit. </a:t>
            </a:r>
          </a:p>
        </p:txBody>
      </p:sp>
      <p:sp>
        <p:nvSpPr>
          <p:cNvPr id="4" name="Date Placeholder 3"/>
          <p:cNvSpPr>
            <a:spLocks noGrp="1"/>
          </p:cNvSpPr>
          <p:nvPr>
            <p:ph type="dt" sz="half" idx="10"/>
          </p:nvPr>
        </p:nvSpPr>
        <p:spPr/>
        <p:txBody>
          <a:bodyPr/>
          <a:lstStyle/>
          <a:p>
            <a:fld id="{1B9F1546-1F37-4ED4-8C49-6D0345D056F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smtClean="0"/>
              <a:t>Frame check message. The SOF, RTR, IDE, DLC, and EOF fields and the delimiters must be consistent with the CAN specification. If one of the fixed-format fields of the received frame (except the last bit of the EOF) does not conform to the standard, the receiver sends an error frame and does not accept the received frame.</a:t>
            </a:r>
          </a:p>
          <a:p>
            <a:r>
              <a:rPr lang="en-US" dirty="0" smtClean="0"/>
              <a:t>Bit stuffing. A violation of the bit stuffing rule between the SOF and the CRC must be considered as an error.</a:t>
            </a:r>
          </a:p>
          <a:p>
            <a:r>
              <a:rPr lang="en-US" dirty="0" smtClean="0"/>
              <a:t>Acknowledgement. The sender of a data frame or remote frame treats an absence of acknowledgement as an error and destroys the EOF field, sending an error frame.</a:t>
            </a:r>
          </a:p>
          <a:p>
            <a:r>
              <a:rPr lang="en-US" dirty="0" smtClean="0"/>
              <a:t>Error signalling. Each station detecting an error starts an error frame so that the other stations present in the network see a violation of the bit stuffing rule, or of the fixed format of the delimiters, or of the EOF fields.</a:t>
            </a:r>
          </a:p>
          <a:p>
            <a:endParaRPr lang="en-US" dirty="0"/>
          </a:p>
        </p:txBody>
      </p:sp>
      <p:sp>
        <p:nvSpPr>
          <p:cNvPr id="4" name="Date Placeholder 3"/>
          <p:cNvSpPr>
            <a:spLocks noGrp="1"/>
          </p:cNvSpPr>
          <p:nvPr>
            <p:ph type="dt" sz="half" idx="10"/>
          </p:nvPr>
        </p:nvSpPr>
        <p:spPr/>
        <p:txBody>
          <a:bodyPr/>
          <a:lstStyle/>
          <a:p>
            <a:fld id="{474D7EA1-6FEF-46A0-95FE-56903C8229E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the case of</a:t>
            </a:r>
          </a:p>
          <a:p>
            <a:r>
              <a:rPr lang="en-US" dirty="0" smtClean="0"/>
              <a:t>– a bit error,</a:t>
            </a:r>
          </a:p>
          <a:p>
            <a:r>
              <a:rPr lang="en-US" dirty="0" smtClean="0"/>
              <a:t>– a bit stuffing error,</a:t>
            </a:r>
          </a:p>
          <a:p>
            <a:r>
              <a:rPr lang="en-US" dirty="0" smtClean="0"/>
              <a:t>– a structure error,</a:t>
            </a:r>
          </a:p>
          <a:p>
            <a:r>
              <a:rPr lang="en-US" dirty="0" smtClean="0"/>
              <a:t>– an acknowledgement error,</a:t>
            </a:r>
          </a:p>
          <a:p>
            <a:r>
              <a:rPr lang="en-US" dirty="0" smtClean="0"/>
              <a:t>the transmission of an error flag starts simultaneously with the next bit, from the station which has detected the error.</a:t>
            </a:r>
          </a:p>
          <a:p>
            <a:r>
              <a:rPr lang="en-US" dirty="0" smtClean="0"/>
              <a:t> Whenever a station detects a CRC error, the transmission of an error flag starts with the bit following the </a:t>
            </a:r>
            <a:r>
              <a:rPr lang="en-US" dirty="0" err="1" smtClean="0"/>
              <a:t>ACKnowledge</a:t>
            </a:r>
            <a:r>
              <a:rPr lang="en-US" dirty="0" smtClean="0"/>
              <a:t> delimiter, unless an error flag for another error condition has already been started elsewhere in the network.</a:t>
            </a:r>
            <a:endParaRPr lang="en-US" dirty="0"/>
          </a:p>
        </p:txBody>
      </p:sp>
      <p:sp>
        <p:nvSpPr>
          <p:cNvPr id="4" name="Date Placeholder 3"/>
          <p:cNvSpPr>
            <a:spLocks noGrp="1"/>
          </p:cNvSpPr>
          <p:nvPr>
            <p:ph type="dt" sz="half" idx="10"/>
          </p:nvPr>
        </p:nvSpPr>
        <p:spPr/>
        <p:txBody>
          <a:bodyPr/>
          <a:lstStyle/>
          <a:p>
            <a:fld id="{61C0F69F-8CF1-429B-8645-937BEB51B04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Frame</a:t>
            </a:r>
            <a:endParaRPr lang="en-US" dirty="0"/>
          </a:p>
        </p:txBody>
      </p:sp>
      <p:sp>
        <p:nvSpPr>
          <p:cNvPr id="3" name="Content Placeholder 2"/>
          <p:cNvSpPr>
            <a:spLocks noGrp="1"/>
          </p:cNvSpPr>
          <p:nvPr>
            <p:ph idx="1"/>
          </p:nvPr>
        </p:nvSpPr>
        <p:spPr>
          <a:xfrm>
            <a:off x="457200" y="1600201"/>
            <a:ext cx="8229600" cy="3733800"/>
          </a:xfrm>
        </p:spPr>
        <p:txBody>
          <a:bodyPr>
            <a:normAutofit fontScale="92500" lnSpcReduction="20000"/>
          </a:bodyPr>
          <a:lstStyle/>
          <a:p>
            <a:r>
              <a:rPr lang="en-US" dirty="0" smtClean="0"/>
              <a:t>Error frames are generated and transmitted by the CAN hardware and are used to indicate when an error has occurred during transmission. </a:t>
            </a:r>
          </a:p>
          <a:p>
            <a:r>
              <a:rPr lang="en-US" dirty="0" smtClean="0"/>
              <a:t>An error frame consists of an error flag and an error delimiter.</a:t>
            </a:r>
          </a:p>
          <a:p>
            <a:r>
              <a:rPr lang="en-US" dirty="0" smtClean="0"/>
              <a:t> There are two types of error flags: active, which consists of 6 dominant bits, and passive, which consists of 6 recessive bits. </a:t>
            </a:r>
          </a:p>
          <a:p>
            <a:r>
              <a:rPr lang="en-US" dirty="0" smtClean="0"/>
              <a:t>The error delimiter consists of 8 recessive bits.</a:t>
            </a:r>
            <a:endParaRPr lang="en-US" dirty="0"/>
          </a:p>
        </p:txBody>
      </p:sp>
      <p:graphicFrame>
        <p:nvGraphicFramePr>
          <p:cNvPr id="4" name="Content Placeholder 3"/>
          <p:cNvGraphicFramePr>
            <a:graphicFrameLocks/>
          </p:cNvGraphicFramePr>
          <p:nvPr/>
        </p:nvGraphicFramePr>
        <p:xfrm>
          <a:off x="2286000" y="5638800"/>
          <a:ext cx="3291840" cy="370840"/>
        </p:xfrm>
        <a:graphic>
          <a:graphicData uri="http://schemas.openxmlformats.org/drawingml/2006/table">
            <a:tbl>
              <a:tblPr firstRow="1" bandRow="1">
                <a:tableStyleId>{5C22544A-7EE6-4342-B048-85BDC9FD1C3A}</a:tableStyleId>
              </a:tblPr>
              <a:tblGrid>
                <a:gridCol w="1645920"/>
                <a:gridCol w="1645920"/>
              </a:tblGrid>
              <a:tr h="370840">
                <a:tc>
                  <a:txBody>
                    <a:bodyPr/>
                    <a:lstStyle/>
                    <a:p>
                      <a:r>
                        <a:rPr lang="en-US" dirty="0" smtClean="0"/>
                        <a:t>Error flag</a:t>
                      </a:r>
                      <a:endParaRPr lang="en-US" dirty="0"/>
                    </a:p>
                  </a:txBody>
                  <a:tcPr/>
                </a:tc>
                <a:tc>
                  <a:txBody>
                    <a:bodyPr/>
                    <a:lstStyle/>
                    <a:p>
                      <a:r>
                        <a:rPr lang="en-US" dirty="0" smtClean="0"/>
                        <a:t>Error delimiter</a:t>
                      </a:r>
                      <a:endParaRPr lang="en-US" dirty="0"/>
                    </a:p>
                  </a:txBody>
                  <a:tcPr/>
                </a:tc>
              </a:tr>
            </a:tbl>
          </a:graphicData>
        </a:graphic>
      </p:graphicFrame>
      <p:sp>
        <p:nvSpPr>
          <p:cNvPr id="5" name="Date Placeholder 4"/>
          <p:cNvSpPr>
            <a:spLocks noGrp="1"/>
          </p:cNvSpPr>
          <p:nvPr>
            <p:ph type="dt" sz="half" idx="10"/>
          </p:nvPr>
        </p:nvSpPr>
        <p:spPr/>
        <p:txBody>
          <a:bodyPr/>
          <a:lstStyle/>
          <a:p>
            <a:fld id="{90F3DAAE-1BFA-4496-AD2B-A36C4DAAF4C8}" type="datetime1">
              <a:rPr lang="en-US" smtClean="0"/>
              <a:pPr/>
              <a:t>3/18/2015</a:t>
            </a:fld>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56</a:t>
            </a:fld>
            <a:endParaRPr lang="en-US"/>
          </a:p>
        </p:txBody>
      </p:sp>
      <p:sp>
        <p:nvSpPr>
          <p:cNvPr id="7" name="Footer Placeholder 6"/>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 error active station detecting an error condition signals this by transmitting an active error flag</a:t>
            </a:r>
          </a:p>
          <a:p>
            <a:r>
              <a:rPr lang="en-US" dirty="0" smtClean="0"/>
              <a:t>all the other stations present on the network also detect an error condition and also start the transmission of a new error flag</a:t>
            </a:r>
          </a:p>
          <a:p>
            <a:r>
              <a:rPr lang="en-US" dirty="0" smtClean="0"/>
              <a:t>Passive error flag-A station which is said to be error passive and which detects an error condition ‘tries’ to signal this by transmitting a passive error flag.</a:t>
            </a:r>
          </a:p>
          <a:p>
            <a:r>
              <a:rPr lang="en-US" dirty="0" smtClean="0"/>
              <a:t>According to the principle of recessive bit transmission, a passive error flag cannot interrupt a current message between other different controllers present on the bus, but this type of error flag can be ignored (‘squashed’) by the other controllers.</a:t>
            </a:r>
            <a:endParaRPr lang="en-US" dirty="0"/>
          </a:p>
        </p:txBody>
      </p:sp>
      <p:sp>
        <p:nvSpPr>
          <p:cNvPr id="4" name="Date Placeholder 3"/>
          <p:cNvSpPr>
            <a:spLocks noGrp="1"/>
          </p:cNvSpPr>
          <p:nvPr>
            <p:ph type="dt" sz="half" idx="10"/>
          </p:nvPr>
        </p:nvSpPr>
        <p:spPr/>
        <p:txBody>
          <a:bodyPr/>
          <a:lstStyle/>
          <a:p>
            <a:fld id="{00D70FC4-E9C9-4D15-A04A-37C968EF0AD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Error delimiter</a:t>
            </a:r>
          </a:p>
          <a:p>
            <a:r>
              <a:rPr lang="en-US" dirty="0" smtClean="0"/>
              <a:t>The error delimiter consists of 8 recessive bits.</a:t>
            </a:r>
          </a:p>
          <a:p>
            <a:r>
              <a:rPr lang="en-US" dirty="0" smtClean="0"/>
              <a:t>After the transmission of an error flag, each station ‘sends’ recessive bits and examines (monitors) the bus, until it detects a change from a dominant level to a recessive level.</a:t>
            </a:r>
          </a:p>
          <a:p>
            <a:r>
              <a:rPr lang="en-US" dirty="0" smtClean="0"/>
              <a:t> At this instant, each CAN controller has finished transmitting its error flag and has additionally sent the first of the error delimiter bits.</a:t>
            </a:r>
          </a:p>
          <a:p>
            <a:r>
              <a:rPr lang="en-US" dirty="0" smtClean="0"/>
              <a:t> All the CAN controllers are then able to start the sequence of the remaining 7 recessive bits, to finish the construction of the 8 bits of the error delimiter.</a:t>
            </a:r>
          </a:p>
        </p:txBody>
      </p:sp>
      <p:sp>
        <p:nvSpPr>
          <p:cNvPr id="4" name="Date Placeholder 3"/>
          <p:cNvSpPr>
            <a:spLocks noGrp="1"/>
          </p:cNvSpPr>
          <p:nvPr>
            <p:ph type="dt" sz="half" idx="10"/>
          </p:nvPr>
        </p:nvSpPr>
        <p:spPr/>
        <p:txBody>
          <a:bodyPr/>
          <a:lstStyle/>
          <a:p>
            <a:fld id="{C84C73A4-1D6D-4DA6-9716-931658DF66B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After this event and an intermission field, all the ‘error active’ controllers present on the network can start a transmission simultaneously.</a:t>
            </a:r>
          </a:p>
          <a:p>
            <a:r>
              <a:rPr lang="en-US" dirty="0" smtClean="0"/>
              <a:t>If a detected error is </a:t>
            </a:r>
            <a:r>
              <a:rPr lang="en-US" dirty="0" err="1" smtClean="0"/>
              <a:t>signalled</a:t>
            </a:r>
            <a:r>
              <a:rPr lang="en-US" dirty="0" smtClean="0"/>
              <a:t> during the transmission of a data frame or a remote frame, the current message is destroyed and a retransmission of the message is initialized.</a:t>
            </a:r>
          </a:p>
          <a:p>
            <a:r>
              <a:rPr lang="en-US" dirty="0" smtClean="0"/>
              <a:t>If a CAN controller recognizes a frame error, a new error frame will be transmitted. </a:t>
            </a:r>
          </a:p>
          <a:p>
            <a:r>
              <a:rPr lang="en-US" dirty="0" smtClean="0"/>
              <a:t>Several consecutive error frames can make the CAN controller become ‘error passive’ and leave the network unblocked</a:t>
            </a:r>
          </a:p>
          <a:p>
            <a:endParaRPr lang="en-US" dirty="0"/>
          </a:p>
        </p:txBody>
      </p:sp>
      <p:sp>
        <p:nvSpPr>
          <p:cNvPr id="4" name="Date Placeholder 3"/>
          <p:cNvSpPr>
            <a:spLocks noGrp="1"/>
          </p:cNvSpPr>
          <p:nvPr>
            <p:ph type="dt" sz="half" idx="10"/>
          </p:nvPr>
        </p:nvSpPr>
        <p:spPr/>
        <p:txBody>
          <a:bodyPr/>
          <a:lstStyle/>
          <a:p>
            <a:fld id="{CCA5D77A-3333-47BB-9004-1E8275192A4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59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Figure 1 shows a typical </a:t>
            </a:r>
            <a:r>
              <a:rPr lang="en-US" dirty="0"/>
              <a:t>vehicle application there is usually more than </a:t>
            </a:r>
            <a:r>
              <a:rPr lang="en-US" dirty="0" smtClean="0"/>
              <a:t>one CAN </a:t>
            </a:r>
            <a:r>
              <a:rPr lang="en-US" dirty="0"/>
              <a:t>bus, and they operate at different speeds. </a:t>
            </a:r>
            <a:endParaRPr lang="en-US" dirty="0" smtClean="0"/>
          </a:p>
          <a:p>
            <a:r>
              <a:rPr lang="en-US" dirty="0" smtClean="0"/>
              <a:t>Slower </a:t>
            </a:r>
            <a:r>
              <a:rPr lang="en-US" dirty="0"/>
              <a:t>devices, such as door </a:t>
            </a:r>
            <a:r>
              <a:rPr lang="en-US" dirty="0" smtClean="0"/>
              <a:t>control, climate </a:t>
            </a:r>
            <a:r>
              <a:rPr lang="en-US" dirty="0"/>
              <a:t>control, and driver information modules, can be connected to a slow speed bus.</a:t>
            </a:r>
          </a:p>
          <a:p>
            <a:r>
              <a:rPr lang="en-US" dirty="0"/>
              <a:t>Devices that require faster response, such as the ABS antilock braking system, </a:t>
            </a:r>
            <a:r>
              <a:rPr lang="en-US" dirty="0" smtClean="0"/>
              <a:t>the transmission </a:t>
            </a:r>
            <a:r>
              <a:rPr lang="en-US" dirty="0"/>
              <a:t>control module, and the electronic throttle module, are connected to </a:t>
            </a:r>
            <a:r>
              <a:rPr lang="en-US" dirty="0" smtClean="0"/>
              <a:t>a faster </a:t>
            </a:r>
            <a:r>
              <a:rPr lang="en-US" dirty="0"/>
              <a:t>CAN bus.</a:t>
            </a:r>
          </a:p>
        </p:txBody>
      </p:sp>
      <p:sp>
        <p:nvSpPr>
          <p:cNvPr id="4" name="Date Placeholder 3"/>
          <p:cNvSpPr>
            <a:spLocks noGrp="1"/>
          </p:cNvSpPr>
          <p:nvPr>
            <p:ph type="dt" sz="half" idx="10"/>
          </p:nvPr>
        </p:nvSpPr>
        <p:spPr/>
        <p:txBody>
          <a:bodyPr/>
          <a:lstStyle/>
          <a:p>
            <a:fld id="{0B0F1A2D-DFD5-48C0-A214-28F22B319A9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Overload Frame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overload frame is used by the receiving unit to indicate that it is not yet ready to receive frames. </a:t>
            </a:r>
          </a:p>
          <a:p>
            <a:r>
              <a:rPr lang="en-US" dirty="0" smtClean="0"/>
              <a:t>This frame consists of an overload flag and an overload delimiter.</a:t>
            </a:r>
          </a:p>
          <a:p>
            <a:r>
              <a:rPr lang="en-US" dirty="0" smtClean="0"/>
              <a:t>it can appear at the end of a frame or of an error delimiter, or at the end of another overload delimiter in place of the start of the interframe.</a:t>
            </a:r>
          </a:p>
          <a:p>
            <a:r>
              <a:rPr lang="en-US" dirty="0" smtClean="0"/>
              <a:t>It is followed by the area called the interframe space, or by another overload frame.</a:t>
            </a:r>
            <a:endParaRPr lang="en-US" dirty="0"/>
          </a:p>
        </p:txBody>
      </p:sp>
      <p:sp>
        <p:nvSpPr>
          <p:cNvPr id="4" name="Date Placeholder 3"/>
          <p:cNvSpPr>
            <a:spLocks noGrp="1"/>
          </p:cNvSpPr>
          <p:nvPr>
            <p:ph type="dt" sz="half" idx="10"/>
          </p:nvPr>
        </p:nvSpPr>
        <p:spPr/>
        <p:txBody>
          <a:bodyPr/>
          <a:lstStyle/>
          <a:p>
            <a:fld id="{5078E51E-F2F8-45A3-98B7-FE09A9C95CC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There are two kinds of overload condition leading to the transmission of an overload flag</a:t>
            </a:r>
          </a:p>
          <a:p>
            <a:r>
              <a:rPr lang="en-US" dirty="0" smtClean="0"/>
              <a:t>the internal conditions of a receiver which require a certain time (a delay) for the acceptance of the next data frame or remote frame. In this case, the start of an overload frame is allowed</a:t>
            </a:r>
          </a:p>
          <a:p>
            <a:r>
              <a:rPr lang="en-US" dirty="0" smtClean="0"/>
              <a:t>only in the first time bit of the anticipated intermission;  the detection of a dominant bit during the intermission phase. In this case, the start of the overload frame occurs immediately after the detection of the dominant bit.</a:t>
            </a:r>
            <a:endParaRPr lang="en-US" dirty="0"/>
          </a:p>
        </p:txBody>
      </p:sp>
      <p:sp>
        <p:nvSpPr>
          <p:cNvPr id="4" name="Date Placeholder 3"/>
          <p:cNvSpPr>
            <a:spLocks noGrp="1"/>
          </p:cNvSpPr>
          <p:nvPr>
            <p:ph type="dt" sz="half" idx="10"/>
          </p:nvPr>
        </p:nvSpPr>
        <p:spPr/>
        <p:txBody>
          <a:bodyPr/>
          <a:lstStyle/>
          <a:p>
            <a:fld id="{534B756F-CFBF-4D31-8BEA-27B4F1EC5E2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Overload flag field</a:t>
            </a:r>
          </a:p>
          <a:p>
            <a:r>
              <a:rPr lang="en-US" dirty="0" smtClean="0"/>
              <a:t>This consists of 6 consecutive dominant bits, like its counterpart  the active error flag. The structure of the OLF destroys the defined structure of the intermission field.</a:t>
            </a:r>
          </a:p>
          <a:p>
            <a:r>
              <a:rPr lang="en-US" dirty="0" smtClean="0"/>
              <a:t>All the other stations then detect an overload condition, and each starts to transmit an OLF on its own account. If a dominant bit is detected locally in a node during the 3rd bit of the intermission, the other nodes do not interpret the OLF correctly, but interpret the first of these 6 dominant bits as a start of frame</a:t>
            </a:r>
            <a:endParaRPr lang="en-US" dirty="0"/>
          </a:p>
        </p:txBody>
      </p:sp>
      <p:sp>
        <p:nvSpPr>
          <p:cNvPr id="4" name="Date Placeholder 3"/>
          <p:cNvSpPr>
            <a:spLocks noGrp="1"/>
          </p:cNvSpPr>
          <p:nvPr>
            <p:ph type="dt" sz="half" idx="10"/>
          </p:nvPr>
        </p:nvSpPr>
        <p:spPr/>
        <p:txBody>
          <a:bodyPr/>
          <a:lstStyle/>
          <a:p>
            <a:fld id="{941D3E59-80C3-46AA-A6BD-2CF3D6BD1EE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Overload delimiter</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overload delimiter consists of 8 consecutive recessive bits, like its counterpart the error delimiter. </a:t>
            </a:r>
          </a:p>
          <a:p>
            <a:r>
              <a:rPr lang="en-US" dirty="0" smtClean="0"/>
              <a:t>They also have the same structure.</a:t>
            </a:r>
          </a:p>
          <a:p>
            <a:r>
              <a:rPr lang="en-US" dirty="0" smtClean="0"/>
              <a:t>After the transmission of an overload flag, the station examines the bus until it detects a transition signalling a change from a dominant to a recessive bit.</a:t>
            </a:r>
          </a:p>
          <a:p>
            <a:r>
              <a:rPr lang="en-US" dirty="0" smtClean="0"/>
              <a:t>At this instant, each station on the bus has finished sending its overload flag, and all the stations start transmitting 7 additional recessive bits simultaneously.</a:t>
            </a:r>
            <a:endParaRPr lang="en-US" dirty="0"/>
          </a:p>
        </p:txBody>
      </p:sp>
      <p:sp>
        <p:nvSpPr>
          <p:cNvPr id="4" name="Date Placeholder 3"/>
          <p:cNvSpPr>
            <a:spLocks noGrp="1"/>
          </p:cNvSpPr>
          <p:nvPr>
            <p:ph type="dt" sz="half" idx="10"/>
          </p:nvPr>
        </p:nvSpPr>
        <p:spPr/>
        <p:txBody>
          <a:bodyPr/>
          <a:lstStyle/>
          <a:p>
            <a:fld id="{1C1C0222-64E8-43CA-ADBA-0E90EC09B0A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Interframe period</a:t>
            </a:r>
            <a:endParaRPr lang="en-US" dirty="0"/>
          </a:p>
        </p:txBody>
      </p:sp>
      <p:sp>
        <p:nvSpPr>
          <p:cNvPr id="3" name="Content Placeholder 2"/>
          <p:cNvSpPr>
            <a:spLocks noGrp="1"/>
          </p:cNvSpPr>
          <p:nvPr>
            <p:ph idx="1"/>
          </p:nvPr>
        </p:nvSpPr>
        <p:spPr/>
        <p:txBody>
          <a:bodyPr>
            <a:normAutofit lnSpcReduction="10000"/>
          </a:bodyPr>
          <a:lstStyle/>
          <a:p>
            <a:r>
              <a:rPr lang="en-US" dirty="0" smtClean="0"/>
              <a:t>The data frame and remote frame are separated from the preceding frames (regardless of their type: data, remote, error or overload frame) by a field of bits called the interframe space.</a:t>
            </a:r>
          </a:p>
          <a:p>
            <a:r>
              <a:rPr lang="en-US" dirty="0" smtClean="0"/>
              <a:t>However, the overload frame and error frame are not preceded by an interframe space, and multiple overload frames are not separated by an interframe space</a:t>
            </a:r>
            <a:endParaRPr lang="en-US" dirty="0"/>
          </a:p>
        </p:txBody>
      </p:sp>
      <p:sp>
        <p:nvSpPr>
          <p:cNvPr id="4" name="Date Placeholder 3"/>
          <p:cNvSpPr>
            <a:spLocks noGrp="1"/>
          </p:cNvSpPr>
          <p:nvPr>
            <p:ph type="dt" sz="half" idx="10"/>
          </p:nvPr>
        </p:nvSpPr>
        <p:spPr/>
        <p:txBody>
          <a:bodyPr/>
          <a:lstStyle/>
          <a:p>
            <a:fld id="{C12FC4C0-DC0A-40DF-ADE5-C2DE2553BF2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intermission bit field,</a:t>
            </a:r>
          </a:p>
          <a:p>
            <a:r>
              <a:rPr lang="en-US" dirty="0" smtClean="0"/>
              <a:t> the bus idle bit field and</a:t>
            </a:r>
          </a:p>
          <a:p>
            <a:r>
              <a:rPr lang="en-US" dirty="0" smtClean="0"/>
              <a:t> for passive error stations which have been transmitters of the preceding message, a suspend transmission bit field.</a:t>
            </a:r>
            <a:endParaRPr lang="en-US" dirty="0"/>
          </a:p>
        </p:txBody>
      </p:sp>
      <p:sp>
        <p:nvSpPr>
          <p:cNvPr id="4" name="Date Placeholder 3"/>
          <p:cNvSpPr>
            <a:spLocks noGrp="1"/>
          </p:cNvSpPr>
          <p:nvPr>
            <p:ph type="dt" sz="half" idx="10"/>
          </p:nvPr>
        </p:nvSpPr>
        <p:spPr/>
        <p:txBody>
          <a:bodyPr/>
          <a:lstStyle/>
          <a:p>
            <a:fld id="{FC6722A2-DE8B-43A8-9AB4-932ACA36268F}"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Intermission field</a:t>
            </a:r>
          </a:p>
          <a:p>
            <a:r>
              <a:rPr lang="en-US" dirty="0" smtClean="0"/>
              <a:t>This consists of 3 recessive bits.</a:t>
            </a:r>
          </a:p>
          <a:p>
            <a:r>
              <a:rPr lang="en-US" dirty="0" smtClean="0"/>
              <a:t>During the intermission, no station is allowed to start transmitting the data frame or the remote frame. The only possible action is the signalling of an overload condition.</a:t>
            </a:r>
          </a:p>
          <a:p>
            <a:r>
              <a:rPr lang="en-US" dirty="0" smtClean="0"/>
              <a:t>Bus idle field</a:t>
            </a:r>
          </a:p>
          <a:p>
            <a:r>
              <a:rPr lang="en-US" dirty="0" smtClean="0"/>
              <a:t>The period for which the bus is idle (at rest, waiting) can be chosen arbitrarily. During this time, the bus (the line) is ‘free’, and any station having data to transmit can access the bus.</a:t>
            </a:r>
          </a:p>
          <a:p>
            <a:r>
              <a:rPr lang="en-US" dirty="0" smtClean="0"/>
              <a:t>A message which was waiting to be transmitted during the preceding transmission can then start with the first bit following the intermission.</a:t>
            </a:r>
            <a:endParaRPr lang="en-US" dirty="0"/>
          </a:p>
        </p:txBody>
      </p:sp>
      <p:sp>
        <p:nvSpPr>
          <p:cNvPr id="4" name="Date Placeholder 3"/>
          <p:cNvSpPr>
            <a:spLocks noGrp="1"/>
          </p:cNvSpPr>
          <p:nvPr>
            <p:ph type="dt" sz="half" idx="10"/>
          </p:nvPr>
        </p:nvSpPr>
        <p:spPr/>
        <p:txBody>
          <a:bodyPr/>
          <a:lstStyle/>
          <a:p>
            <a:fld id="{D89AABB7-59C7-40E9-B951-E7048FA8152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Suspend transmission field</a:t>
            </a:r>
          </a:p>
          <a:p>
            <a:r>
              <a:rPr lang="en-US" dirty="0" smtClean="0"/>
              <a:t>After an error passive station has transmitted a message, it sends 8 recessive bits following the intermission field, before starting the transmission of another message or recognizing that the bus is ‘free’.</a:t>
            </a:r>
          </a:p>
          <a:p>
            <a:r>
              <a:rPr lang="en-US" dirty="0" smtClean="0"/>
              <a:t> If a transmission (from another station) starts in the same time interval, the station becomes a receiver of this message</a:t>
            </a:r>
            <a:endParaRPr lang="en-US" dirty="0"/>
          </a:p>
        </p:txBody>
      </p:sp>
      <p:sp>
        <p:nvSpPr>
          <p:cNvPr id="4" name="Date Placeholder 3"/>
          <p:cNvSpPr>
            <a:spLocks noGrp="1"/>
          </p:cNvSpPr>
          <p:nvPr>
            <p:ph type="dt" sz="half" idx="10"/>
          </p:nvPr>
        </p:nvSpPr>
        <p:spPr/>
        <p:txBody>
          <a:bodyPr/>
          <a:lstStyle/>
          <a:p>
            <a:fld id="{E24F9D18-14E2-49DD-8181-359F2C74154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Sleep mode and wake-up</a:t>
            </a:r>
          </a:p>
          <a:p>
            <a:r>
              <a:rPr lang="en-US" dirty="0" smtClean="0"/>
              <a:t>To reduce power consumption, a participant in the CAN network can switch to sleep mode; in other words it can cease to have any internal activity, having disconnected its bus drivers from the line.</a:t>
            </a:r>
          </a:p>
          <a:p>
            <a:r>
              <a:rPr lang="en-US" dirty="0" smtClean="0"/>
              <a:t>The sleep mode is terminated by a wake-up caused by any activity on the bus or by the internal conditions of the local system.</a:t>
            </a:r>
            <a:endParaRPr lang="en-US" dirty="0"/>
          </a:p>
        </p:txBody>
      </p:sp>
      <p:sp>
        <p:nvSpPr>
          <p:cNvPr id="4" name="Date Placeholder 3"/>
          <p:cNvSpPr>
            <a:spLocks noGrp="1"/>
          </p:cNvSpPr>
          <p:nvPr>
            <p:ph type="dt" sz="half" idx="10"/>
          </p:nvPr>
        </p:nvSpPr>
        <p:spPr/>
        <p:txBody>
          <a:bodyPr/>
          <a:lstStyle/>
          <a:p>
            <a:fld id="{15B29CFF-CEF6-475A-AD45-E68DC855E25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Nominal Bit Timing</a:t>
            </a:r>
            <a:endParaRPr lang="en-US" dirty="0"/>
          </a:p>
        </p:txBody>
      </p:sp>
      <p:sp>
        <p:nvSpPr>
          <p:cNvPr id="3" name="Content Placeholder 2"/>
          <p:cNvSpPr>
            <a:spLocks noGrp="1"/>
          </p:cNvSpPr>
          <p:nvPr>
            <p:ph idx="1"/>
          </p:nvPr>
        </p:nvSpPr>
        <p:spPr/>
        <p:txBody>
          <a:bodyPr/>
          <a:lstStyle/>
          <a:p>
            <a:r>
              <a:rPr lang="en-US" dirty="0" smtClean="0"/>
              <a:t>The CAN bus nominal bit rate is defined as the number of bits transmitted every second without resynchronization.</a:t>
            </a:r>
          </a:p>
          <a:p>
            <a:r>
              <a:rPr lang="en-US" dirty="0" smtClean="0"/>
              <a:t>The inverse of the nominal bit rate is the nominal bit time.</a:t>
            </a:r>
            <a:endParaRPr lang="en-US" dirty="0"/>
          </a:p>
        </p:txBody>
      </p:sp>
      <p:sp>
        <p:nvSpPr>
          <p:cNvPr id="4" name="Date Placeholder 3"/>
          <p:cNvSpPr>
            <a:spLocks noGrp="1"/>
          </p:cNvSpPr>
          <p:nvPr>
            <p:ph type="dt" sz="half" idx="10"/>
          </p:nvPr>
        </p:nvSpPr>
        <p:spPr/>
        <p:txBody>
          <a:bodyPr/>
          <a:lstStyle/>
          <a:p>
            <a:fld id="{CA1EDA67-F007-4A92-BC93-C0E0664B1A3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69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a:t>Current estimate is that 400 million CAN modules are sold every year, and </a:t>
            </a:r>
            <a:r>
              <a:rPr lang="en-US" dirty="0" smtClean="0"/>
              <a:t>CAN controllers </a:t>
            </a:r>
            <a:r>
              <a:rPr lang="en-US" dirty="0"/>
              <a:t>are integrated on many microcontrollers, including PIC </a:t>
            </a:r>
            <a:r>
              <a:rPr lang="en-US" dirty="0" smtClean="0"/>
              <a:t> microcontrollers, and </a:t>
            </a:r>
            <a:r>
              <a:rPr lang="en-US" dirty="0"/>
              <a:t>are available at low cost</a:t>
            </a:r>
          </a:p>
        </p:txBody>
      </p:sp>
      <p:sp>
        <p:nvSpPr>
          <p:cNvPr id="4" name="Date Placeholder 3"/>
          <p:cNvSpPr>
            <a:spLocks noGrp="1"/>
          </p:cNvSpPr>
          <p:nvPr>
            <p:ph type="dt" sz="half" idx="10"/>
          </p:nvPr>
        </p:nvSpPr>
        <p:spPr/>
        <p:txBody>
          <a:bodyPr/>
          <a:lstStyle/>
          <a:p>
            <a:fld id="{DDB9A256-D2F3-4CC2-980C-0724DA7850C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One message bit consists of four non overlapping time segments:</a:t>
            </a:r>
          </a:p>
          <a:p>
            <a:r>
              <a:rPr lang="en-US" dirty="0" smtClean="0"/>
              <a:t> Synchronization segment (</a:t>
            </a:r>
            <a:r>
              <a:rPr lang="en-US" dirty="0" err="1" smtClean="0"/>
              <a:t>Sync_Seg</a:t>
            </a:r>
            <a:r>
              <a:rPr lang="en-US" dirty="0" smtClean="0"/>
              <a:t>)</a:t>
            </a:r>
          </a:p>
          <a:p>
            <a:r>
              <a:rPr lang="en-US" dirty="0" smtClean="0"/>
              <a:t> Propagation time segment (</a:t>
            </a:r>
            <a:r>
              <a:rPr lang="en-US" dirty="0" err="1" smtClean="0"/>
              <a:t>Prop_Seg</a:t>
            </a:r>
            <a:r>
              <a:rPr lang="en-US" dirty="0" smtClean="0"/>
              <a:t>)</a:t>
            </a:r>
          </a:p>
          <a:p>
            <a:r>
              <a:rPr lang="en-US" dirty="0" smtClean="0"/>
              <a:t> Phase buffer segment 1 (Phase_Seg1)</a:t>
            </a:r>
          </a:p>
          <a:p>
            <a:r>
              <a:rPr lang="en-US" dirty="0" smtClean="0"/>
              <a:t> Phase buffer segment 2 (Phase_Seg2)</a:t>
            </a:r>
            <a:endParaRPr lang="en-US" dirty="0"/>
          </a:p>
        </p:txBody>
      </p:sp>
      <p:sp>
        <p:nvSpPr>
          <p:cNvPr id="4" name="Date Placeholder 3"/>
          <p:cNvSpPr>
            <a:spLocks noGrp="1"/>
          </p:cNvSpPr>
          <p:nvPr>
            <p:ph type="dt" sz="half" idx="10"/>
          </p:nvPr>
        </p:nvSpPr>
        <p:spPr/>
        <p:txBody>
          <a:bodyPr/>
          <a:lstStyle/>
          <a:p>
            <a:fld id="{1B1864A2-C245-46E0-8D6F-7C496FD720B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bit time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771525" y="2801144"/>
            <a:ext cx="7600950" cy="212407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D22D8E29-8D2B-49E9-88FD-EFB6D3074E2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err="1" smtClean="0"/>
              <a:t>Sync_Seg</a:t>
            </a:r>
            <a:r>
              <a:rPr lang="en-US" dirty="0" smtClean="0"/>
              <a:t> segment is used to synchronize various nodes on the bus, and an edge is expected to lie within this segment.</a:t>
            </a:r>
          </a:p>
          <a:p>
            <a:r>
              <a:rPr lang="en-US" dirty="0" smtClean="0"/>
              <a:t>The </a:t>
            </a:r>
            <a:r>
              <a:rPr lang="en-US" dirty="0" err="1" smtClean="0"/>
              <a:t>Prop_Seg</a:t>
            </a:r>
            <a:r>
              <a:rPr lang="en-US" dirty="0" smtClean="0"/>
              <a:t> segment compensates for physical delay times within the network due to the physical phenomenon of propagation of the signal on the medium used and the types of topology used to develop the geometrical configuration  of networks</a:t>
            </a:r>
          </a:p>
          <a:p>
            <a:r>
              <a:rPr lang="en-US" dirty="0" smtClean="0"/>
              <a:t>The Phase_Seg1 and Phase_Seg2 segments compensate for edge phase errors.</a:t>
            </a:r>
            <a:endParaRPr lang="en-US" dirty="0"/>
          </a:p>
        </p:txBody>
      </p:sp>
      <p:sp>
        <p:nvSpPr>
          <p:cNvPr id="4" name="Date Placeholder 3"/>
          <p:cNvSpPr>
            <a:spLocks noGrp="1"/>
          </p:cNvSpPr>
          <p:nvPr>
            <p:ph type="dt" sz="half" idx="10"/>
          </p:nvPr>
        </p:nvSpPr>
        <p:spPr/>
        <p:txBody>
          <a:bodyPr/>
          <a:lstStyle/>
          <a:p>
            <a:fld id="{08CE759F-CD8B-4DAF-9DD1-D1303C61D2A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Phase_Seg1 and Phase_Seg2 are used to compensate for the variations, errors or changes in the phase and/or position of the edges of the signals which may occur during an exchange on the medium (due to jitter, variation of thresholds of the level detectors of the input comparators of the integrated circuits, integration and deformation of the signals along the line forming the bus, etc.).</a:t>
            </a:r>
            <a:endParaRPr lang="en-US" dirty="0"/>
          </a:p>
        </p:txBody>
      </p:sp>
      <p:sp>
        <p:nvSpPr>
          <p:cNvPr id="4" name="Date Placeholder 3"/>
          <p:cNvSpPr>
            <a:spLocks noGrp="1"/>
          </p:cNvSpPr>
          <p:nvPr>
            <p:ph type="dt" sz="half" idx="10"/>
          </p:nvPr>
        </p:nvSpPr>
        <p:spPr/>
        <p:txBody>
          <a:bodyPr/>
          <a:lstStyle/>
          <a:p>
            <a:fld id="{D0F86519-C291-49D2-931C-579ABF5B9B5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457200" y="1600200"/>
            <a:ext cx="8229600" cy="5029200"/>
          </a:xfrm>
        </p:spPr>
        <p:txBody>
          <a:bodyPr>
            <a:normAutofit fontScale="85000" lnSpcReduction="20000"/>
          </a:bodyPr>
          <a:lstStyle/>
          <a:p>
            <a:r>
              <a:rPr lang="en-US" dirty="0" smtClean="0"/>
              <a:t>The sample point is the point in time where the actual bit value is located and occurs at the end of Phase_Seg1</a:t>
            </a:r>
          </a:p>
          <a:p>
            <a:r>
              <a:rPr lang="en-US" dirty="0" smtClean="0"/>
              <a:t>To improve the quality of the capture and validation of the bit (in the presence of parasites, an arbitration phase if any, etc.), it has always been permissible to carry out digital filtering by sampling the bit value several times following the sample point instant</a:t>
            </a:r>
          </a:p>
          <a:p>
            <a:r>
              <a:rPr lang="en-US" dirty="0" smtClean="0"/>
              <a:t>A CAN controller can be configured to sample three times and use a majority function to determine the actual bit value .This is what is generally called a ‘protocol enhancement’</a:t>
            </a:r>
          </a:p>
          <a:p>
            <a:endParaRPr lang="en-US" dirty="0" smtClean="0"/>
          </a:p>
          <a:p>
            <a:r>
              <a:rPr lang="en-US" dirty="0" smtClean="0"/>
              <a:t>.</a:t>
            </a:r>
            <a:endParaRPr lang="en-US" dirty="0"/>
          </a:p>
        </p:txBody>
      </p:sp>
      <p:sp>
        <p:nvSpPr>
          <p:cNvPr id="4" name="Date Placeholder 3"/>
          <p:cNvSpPr>
            <a:spLocks noGrp="1"/>
          </p:cNvSpPr>
          <p:nvPr>
            <p:ph type="dt" sz="half" idx="10"/>
          </p:nvPr>
        </p:nvSpPr>
        <p:spPr/>
        <p:txBody>
          <a:bodyPr/>
          <a:lstStyle/>
          <a:p>
            <a:fld id="{F0CB2448-C561-4745-B102-68BB282152A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509587" y="1634331"/>
            <a:ext cx="8124825" cy="44577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6A516299-9F81-477E-B42C-88E8D690574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the bit time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nominal bit time of a CAN network is fixed and specified for a project, and each station must be able to construct its own nominal bit time locally using its own resources. </a:t>
            </a:r>
          </a:p>
          <a:p>
            <a:r>
              <a:rPr lang="en-US" dirty="0" smtClean="0"/>
              <a:t>Each local division of nominal bit time can therefore be structurally different from one station to another.</a:t>
            </a:r>
          </a:p>
          <a:p>
            <a:r>
              <a:rPr lang="en-US" dirty="0" smtClean="0"/>
              <a:t>Clearly, it is preferable for the ‘project manager’, responsible for the network design, to harmonize all the time divisions of all the individual nominal bit times.</a:t>
            </a:r>
            <a:endParaRPr lang="en-US" dirty="0"/>
          </a:p>
        </p:txBody>
      </p:sp>
      <p:sp>
        <p:nvSpPr>
          <p:cNvPr id="4" name="Date Placeholder 3"/>
          <p:cNvSpPr>
            <a:spLocks noGrp="1"/>
          </p:cNvSpPr>
          <p:nvPr>
            <p:ph type="dt" sz="half" idx="10"/>
          </p:nvPr>
        </p:nvSpPr>
        <p:spPr/>
        <p:txBody>
          <a:bodyPr/>
          <a:lstStyle/>
          <a:p>
            <a:fld id="{39DDABE8-5C08-413D-8075-59C657E4E31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the base for the construction of the bit time of a local station as the smallest reference time element usable by this station, called the ‘minimum time quantum’</a:t>
            </a:r>
          </a:p>
          <a:p>
            <a:r>
              <a:rPr lang="en-US" dirty="0" smtClean="0"/>
              <a:t>Each segment is divided into units known as time quantum, or TQ. The time quantum is a fixed unit of time, derived and obtained from the minimum time quantum from which the CAN bit is to be constructed.</a:t>
            </a:r>
          </a:p>
          <a:p>
            <a:r>
              <a:rPr lang="en-US" dirty="0" smtClean="0"/>
              <a:t>The actual construction of this time unit is carried out with the aid of programmable (pre-)dividers (by integers m), whose division range must extend from 1 to 32.</a:t>
            </a:r>
            <a:r>
              <a:rPr lang="pt-BR" dirty="0" smtClean="0"/>
              <a:t> Time quantum= m * Minimum time quantum</a:t>
            </a:r>
            <a:endParaRPr lang="en-US" dirty="0"/>
          </a:p>
        </p:txBody>
      </p:sp>
      <p:sp>
        <p:nvSpPr>
          <p:cNvPr id="4" name="Date Placeholder 3"/>
          <p:cNvSpPr>
            <a:spLocks noGrp="1"/>
          </p:cNvSpPr>
          <p:nvPr>
            <p:ph type="dt" sz="half" idx="10"/>
          </p:nvPr>
        </p:nvSpPr>
        <p:spPr/>
        <p:txBody>
          <a:bodyPr/>
          <a:lstStyle/>
          <a:p>
            <a:fld id="{72A55FD8-76FD-4C3C-B7B1-59ECAB3159D1}"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TQ is a fixed unit derived from the oscillator period, and the time quantum of each segment can vary from 1 to 8. The lengths of the various time segments are:</a:t>
            </a:r>
          </a:p>
          <a:p>
            <a:r>
              <a:rPr lang="en-US" dirty="0" err="1" smtClean="0"/>
              <a:t>Sync_Seg</a:t>
            </a:r>
            <a:r>
              <a:rPr lang="en-US" dirty="0" smtClean="0"/>
              <a:t> is 1 time quantum long</a:t>
            </a:r>
          </a:p>
          <a:p>
            <a:r>
              <a:rPr lang="en-US" dirty="0" smtClean="0"/>
              <a:t> </a:t>
            </a:r>
            <a:r>
              <a:rPr lang="en-US" dirty="0" err="1" smtClean="0"/>
              <a:t>Prop_Seg</a:t>
            </a:r>
            <a:r>
              <a:rPr lang="en-US" dirty="0" smtClean="0"/>
              <a:t> is programmable as 1 to 8 time quanta long The parameters used to determine the value of this segment are:</a:t>
            </a:r>
          </a:p>
          <a:p>
            <a:r>
              <a:rPr lang="en-US" dirty="0" smtClean="0"/>
              <a:t> the medium (and its choice),</a:t>
            </a:r>
          </a:p>
          <a:p>
            <a:r>
              <a:rPr lang="en-US" dirty="0" smtClean="0"/>
              <a:t> the propagation speed of the signal on this medium,</a:t>
            </a:r>
          </a:p>
          <a:p>
            <a:r>
              <a:rPr lang="en-US" dirty="0" smtClean="0"/>
              <a:t> the maximum length of the network (medium),</a:t>
            </a:r>
          </a:p>
          <a:p>
            <a:r>
              <a:rPr lang="en-US" dirty="0" smtClean="0"/>
              <a:t> the topology of the network,</a:t>
            </a:r>
          </a:p>
          <a:p>
            <a:r>
              <a:rPr lang="en-US" dirty="0" smtClean="0"/>
              <a:t> the electrical input/output parameters of the line interface components,</a:t>
            </a:r>
          </a:p>
          <a:p>
            <a:r>
              <a:rPr lang="en-US" dirty="0" smtClean="0"/>
              <a:t> the quality of the received signals, etc</a:t>
            </a:r>
            <a:endParaRPr lang="en-US" dirty="0"/>
          </a:p>
        </p:txBody>
      </p:sp>
      <p:sp>
        <p:nvSpPr>
          <p:cNvPr id="4" name="Date Placeholder 3"/>
          <p:cNvSpPr>
            <a:spLocks noGrp="1"/>
          </p:cNvSpPr>
          <p:nvPr>
            <p:ph type="dt" sz="half" idx="10"/>
          </p:nvPr>
        </p:nvSpPr>
        <p:spPr/>
        <p:txBody>
          <a:bodyPr/>
          <a:lstStyle/>
          <a:p>
            <a:fld id="{384E6F90-9579-42D9-A74E-CFE867CAC51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Phase_Seg1 is programmable as 1 to 8 time quanta long</a:t>
            </a:r>
          </a:p>
          <a:p>
            <a:r>
              <a:rPr lang="en-US" dirty="0" smtClean="0"/>
              <a:t> Phase_Seg2 is programmable as 2 to 8 time quanta long</a:t>
            </a:r>
          </a:p>
          <a:p>
            <a:r>
              <a:rPr lang="en-US" dirty="0" smtClean="0"/>
              <a:t>the nominal values of the clock frequencies of each node,</a:t>
            </a:r>
          </a:p>
          <a:p>
            <a:r>
              <a:rPr lang="en-US" dirty="0" smtClean="0"/>
              <a:t> the tolerances of these clocks,</a:t>
            </a:r>
          </a:p>
          <a:p>
            <a:r>
              <a:rPr lang="en-US" dirty="0" smtClean="0"/>
              <a:t>the temperature and time fluctuations of these clocks,</a:t>
            </a:r>
          </a:p>
          <a:p>
            <a:r>
              <a:rPr lang="en-US" dirty="0" smtClean="0"/>
              <a:t> the worst cases, etc.</a:t>
            </a:r>
            <a:endParaRPr lang="en-US" dirty="0"/>
          </a:p>
        </p:txBody>
      </p:sp>
      <p:sp>
        <p:nvSpPr>
          <p:cNvPr id="4" name="Date Placeholder 3"/>
          <p:cNvSpPr>
            <a:spLocks noGrp="1"/>
          </p:cNvSpPr>
          <p:nvPr>
            <p:ph type="dt" sz="half" idx="10"/>
          </p:nvPr>
        </p:nvSpPr>
        <p:spPr/>
        <p:txBody>
          <a:bodyPr/>
          <a:lstStyle/>
          <a:p>
            <a:fld id="{956F25E8-39C4-4B9A-A2C3-A13023EF231B}"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79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785937" y="2543969"/>
            <a:ext cx="5572125" cy="2638425"/>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D3331FE6-B6D8-44DC-AC2A-B41C9EFE82D3}"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smtClean="0"/>
              <a:t>By setting the bit timing, a sampling point can be set so multiple units on the bus can sample messages with the same timing.</a:t>
            </a:r>
          </a:p>
          <a:p>
            <a:r>
              <a:rPr lang="en-US" dirty="0" smtClean="0"/>
              <a:t>The nominal bit time is programmable from a minimum of 8 time quanta to a maximum of 25 time quanta.</a:t>
            </a:r>
          </a:p>
          <a:p>
            <a:r>
              <a:rPr lang="en-US" dirty="0" smtClean="0"/>
              <a:t>The minimum nominal bit time is 1ms, corresponding to a maximum 1Mb/s rate. </a:t>
            </a:r>
            <a:endParaRPr lang="en-US" dirty="0"/>
          </a:p>
        </p:txBody>
      </p:sp>
      <p:sp>
        <p:nvSpPr>
          <p:cNvPr id="4" name="Date Placeholder 3"/>
          <p:cNvSpPr>
            <a:spLocks noGrp="1"/>
          </p:cNvSpPr>
          <p:nvPr>
            <p:ph type="dt" sz="half" idx="10"/>
          </p:nvPr>
        </p:nvSpPr>
        <p:spPr/>
        <p:txBody>
          <a:bodyPr/>
          <a:lstStyle/>
          <a:p>
            <a:fld id="{6A558D09-D403-4D8B-BDBF-DD26EA94AA64}"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nominal bit time (TBIT) is given by </a:t>
            </a:r>
          </a:p>
          <a:p>
            <a:r>
              <a:rPr lang="en-US" dirty="0" smtClean="0"/>
              <a:t>TBIT =TQ  * (</a:t>
            </a:r>
            <a:r>
              <a:rPr lang="en-US" dirty="0" err="1" smtClean="0"/>
              <a:t>Sync_Seg</a:t>
            </a:r>
            <a:r>
              <a:rPr lang="en-US" dirty="0" smtClean="0"/>
              <a:t> + </a:t>
            </a:r>
            <a:r>
              <a:rPr lang="en-US" dirty="0" err="1" smtClean="0"/>
              <a:t>Prop_Seg</a:t>
            </a:r>
            <a:r>
              <a:rPr lang="en-US" dirty="0" smtClean="0"/>
              <a:t> + Phase_Seg1 + Phase_Seg2)</a:t>
            </a:r>
          </a:p>
          <a:p>
            <a:r>
              <a:rPr lang="en-US" dirty="0" smtClean="0"/>
              <a:t>the nominal bit rate (NMR) is NBR = 1/TBIT</a:t>
            </a:r>
          </a:p>
          <a:p>
            <a:r>
              <a:rPr lang="en-US" dirty="0" smtClean="0"/>
              <a:t>The time quantum can be expressed as:</a:t>
            </a:r>
          </a:p>
          <a:p>
            <a:r>
              <a:rPr lang="en-US" dirty="0" smtClean="0"/>
              <a:t>TQ = 2  *(BRP + 1)/FOSC </a:t>
            </a:r>
          </a:p>
          <a:p>
            <a:r>
              <a:rPr lang="en-US" dirty="0" smtClean="0"/>
              <a:t>where TQ is in ms, FOSC is in MHz, and BRP is the baud rate </a:t>
            </a:r>
            <a:r>
              <a:rPr lang="en-US" dirty="0" err="1" smtClean="0"/>
              <a:t>prescaler</a:t>
            </a:r>
            <a:r>
              <a:rPr lang="en-US" dirty="0" smtClean="0"/>
              <a:t> (0 to 63). </a:t>
            </a:r>
          </a:p>
          <a:p>
            <a:r>
              <a:rPr lang="en-US" dirty="0" smtClean="0"/>
              <a:t>TQ = 2 *(BRP + 1)*  TOSC</a:t>
            </a:r>
          </a:p>
          <a:p>
            <a:endParaRPr lang="en-US" dirty="0" smtClean="0"/>
          </a:p>
          <a:p>
            <a:endParaRPr lang="en-US" dirty="0"/>
          </a:p>
        </p:txBody>
      </p:sp>
      <p:sp>
        <p:nvSpPr>
          <p:cNvPr id="4" name="Date Placeholder 3"/>
          <p:cNvSpPr>
            <a:spLocks noGrp="1"/>
          </p:cNvSpPr>
          <p:nvPr>
            <p:ph type="dt" sz="half" idx="10"/>
          </p:nvPr>
        </p:nvSpPr>
        <p:spPr/>
        <p:txBody>
          <a:bodyPr/>
          <a:lstStyle/>
          <a:p>
            <a:fld id="{0B0BC2B9-4F0C-491C-A946-38AFCDFAE876}"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81</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sync.</a:t>
            </a:r>
            <a:endParaRPr lang="en-US" dirty="0"/>
          </a:p>
        </p:txBody>
      </p:sp>
      <p:sp>
        <p:nvSpPr>
          <p:cNvPr id="3" name="Content Placeholder 2"/>
          <p:cNvSpPr>
            <a:spLocks noGrp="1"/>
          </p:cNvSpPr>
          <p:nvPr>
            <p:ph idx="1"/>
          </p:nvPr>
        </p:nvSpPr>
        <p:spPr/>
        <p:txBody>
          <a:bodyPr>
            <a:normAutofit lnSpcReduction="10000"/>
          </a:bodyPr>
          <a:lstStyle/>
          <a:p>
            <a:r>
              <a:rPr lang="en-US" dirty="0" smtClean="0"/>
              <a:t>each node has an internal oscillator which belongs to it and which operates continuously</a:t>
            </a:r>
          </a:p>
          <a:p>
            <a:r>
              <a:rPr lang="en-US" dirty="0" smtClean="0"/>
              <a:t>The clock frequencies of all these nodes do not necessarily have exactly the same values (for the same nominal and theoretical bit rate of the CAN bus), either because of the strict values and tolerances, or because of the fact that the initial clocks of the different nodes are not absolutely identical</a:t>
            </a:r>
            <a:endParaRPr lang="en-US" dirty="0"/>
          </a:p>
        </p:txBody>
      </p:sp>
      <p:sp>
        <p:nvSpPr>
          <p:cNvPr id="4" name="Date Placeholder 3"/>
          <p:cNvSpPr>
            <a:spLocks noGrp="1"/>
          </p:cNvSpPr>
          <p:nvPr>
            <p:ph type="dt" sz="half" idx="10"/>
          </p:nvPr>
        </p:nvSpPr>
        <p:spPr/>
        <p:txBody>
          <a:bodyPr/>
          <a:lstStyle/>
          <a:p>
            <a:fld id="{6B1BB8B3-B8FC-4BB6-B889-C52042D0DB7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smtClean="0"/>
              <a:t>Assuming that all the nodes have been made to have the same nominal clock value and the same division factors, the local clocks will never be strictly identical from one node to another, only because of the tolerances of the quartz oscillators, or, for example, because of the fluctuations due to the fact that each node operates in an environment having a substantially different temperature</a:t>
            </a:r>
            <a:endParaRPr lang="en-US" dirty="0"/>
          </a:p>
        </p:txBody>
      </p:sp>
      <p:sp>
        <p:nvSpPr>
          <p:cNvPr id="4" name="Date Placeholder 3"/>
          <p:cNvSpPr>
            <a:spLocks noGrp="1"/>
          </p:cNvSpPr>
          <p:nvPr>
            <p:ph type="dt" sz="half" idx="10"/>
          </p:nvPr>
        </p:nvSpPr>
        <p:spPr/>
        <p:txBody>
          <a:bodyPr/>
          <a:lstStyle/>
          <a:p>
            <a:fld id="{F2859FDA-5090-4856-8B8E-B28F49B57D9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Synchronization</a:t>
            </a:r>
            <a:endParaRPr lang="en-US" dirty="0"/>
          </a:p>
        </p:txBody>
      </p:sp>
      <p:sp>
        <p:nvSpPr>
          <p:cNvPr id="3" name="Content Placeholder 2"/>
          <p:cNvSpPr>
            <a:spLocks noGrp="1"/>
          </p:cNvSpPr>
          <p:nvPr>
            <p:ph idx="1"/>
          </p:nvPr>
        </p:nvSpPr>
        <p:spPr/>
        <p:txBody>
          <a:bodyPr>
            <a:normAutofit/>
          </a:bodyPr>
          <a:lstStyle/>
          <a:p>
            <a:r>
              <a:rPr lang="en-US" dirty="0" smtClean="0"/>
              <a:t>In order to compensate for phase shifts between the oscillator frequencies of nodes on a bus, each CAN controller must synchronize to the relevant signal edge of the received signal. </a:t>
            </a:r>
          </a:p>
          <a:p>
            <a:r>
              <a:rPr lang="en-US" dirty="0" smtClean="0"/>
              <a:t>Two types of synchronization are defined: hard synchronization and resynchronization.</a:t>
            </a:r>
            <a:endParaRPr lang="en-US" dirty="0"/>
          </a:p>
        </p:txBody>
      </p:sp>
      <p:sp>
        <p:nvSpPr>
          <p:cNvPr id="4" name="Date Placeholder 3"/>
          <p:cNvSpPr>
            <a:spLocks noGrp="1"/>
          </p:cNvSpPr>
          <p:nvPr>
            <p:ph type="dt" sz="half" idx="10"/>
          </p:nvPr>
        </p:nvSpPr>
        <p:spPr/>
        <p:txBody>
          <a:bodyPr/>
          <a:lstStyle/>
          <a:p>
            <a:fld id="{620502A4-7B12-45E9-8757-09D11946FEC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Hard synchronization is used only at the beginning of a message frame, when each CAN node aligns the </a:t>
            </a:r>
            <a:r>
              <a:rPr lang="en-US" dirty="0" err="1" smtClean="0"/>
              <a:t>Sync_Seg</a:t>
            </a:r>
            <a:r>
              <a:rPr lang="en-US" dirty="0" smtClean="0"/>
              <a:t> of its current bit time to the recessive or dominant edge of the transmitted start of frame.</a:t>
            </a:r>
          </a:p>
        </p:txBody>
      </p:sp>
      <p:sp>
        <p:nvSpPr>
          <p:cNvPr id="4" name="Date Placeholder 3"/>
          <p:cNvSpPr>
            <a:spLocks noGrp="1"/>
          </p:cNvSpPr>
          <p:nvPr>
            <p:ph type="dt" sz="half" idx="10"/>
          </p:nvPr>
        </p:nvSpPr>
        <p:spPr/>
        <p:txBody>
          <a:bodyPr/>
          <a:lstStyle/>
          <a:p>
            <a:fld id="{38FCF28C-AA6F-45A9-A634-7DC49C7F9D1E}"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97412" y="1600200"/>
            <a:ext cx="7349176"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7AE5DA53-5024-4AB0-B39B-A1B30AEDDCA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dirty="0" smtClean="0"/>
              <a:t>when the leading edge (transition) of the incoming bit is located – or is forced to be located – within the synchronization segment of the nominal bit time that has just started.</a:t>
            </a:r>
          </a:p>
          <a:p>
            <a:r>
              <a:rPr lang="en-US" dirty="0" smtClean="0"/>
              <a:t> In short, the new bit time restarts with the synchronization segment in hard synchronization. This is in fact the equivalent of the well-known direct synchronization systems of oscilloscopes</a:t>
            </a:r>
            <a:endParaRPr lang="en-US" dirty="0"/>
          </a:p>
        </p:txBody>
      </p:sp>
      <p:sp>
        <p:nvSpPr>
          <p:cNvPr id="4" name="Date Placeholder 3"/>
          <p:cNvSpPr>
            <a:spLocks noGrp="1"/>
          </p:cNvSpPr>
          <p:nvPr>
            <p:ph type="dt" sz="half" idx="10"/>
          </p:nvPr>
        </p:nvSpPr>
        <p:spPr/>
        <p:txBody>
          <a:bodyPr/>
          <a:lstStyle/>
          <a:p>
            <a:fld id="{E7EFBAEB-8C91-4905-80CF-6696B643CF9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rules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Operating rules for the two synchronization modes:</a:t>
            </a:r>
          </a:p>
          <a:p>
            <a:r>
              <a:rPr lang="en-US" dirty="0" smtClean="0"/>
              <a:t>Only one type of synchronization is permitted within a nominal bit time (hardware synchronization or resynchronization).</a:t>
            </a:r>
          </a:p>
          <a:p>
            <a:r>
              <a:rPr lang="en-US" dirty="0" smtClean="0"/>
              <a:t>When the bus is inactive (in the idle state), the hardware synchronization is carried out whenever there is a transition from the recessive to the dominant state (this actually corresponds to the start of a frame).</a:t>
            </a:r>
          </a:p>
          <a:p>
            <a:r>
              <a:rPr lang="en-US" dirty="0" smtClean="0"/>
              <a:t> A transition (signal edge) is used to ensure its synchronization if (and only if) the value read on the bus immediately after the transition is different from that detected at the preceding ‘sample point’ (the previously read bus value).</a:t>
            </a:r>
          </a:p>
          <a:p>
            <a:endParaRPr lang="en-US" dirty="0"/>
          </a:p>
        </p:txBody>
      </p:sp>
      <p:sp>
        <p:nvSpPr>
          <p:cNvPr id="4" name="Date Placeholder 3"/>
          <p:cNvSpPr>
            <a:spLocks noGrp="1"/>
          </p:cNvSpPr>
          <p:nvPr>
            <p:ph type="dt" sz="half" idx="10"/>
          </p:nvPr>
        </p:nvSpPr>
        <p:spPr/>
        <p:txBody>
          <a:bodyPr/>
          <a:lstStyle/>
          <a:p>
            <a:fld id="{D8436245-C97E-4868-87BF-9F90BDC83137}"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 All other transitions (from recessive to dominant, and possibly from dominant to recessive in the case of low bit rates) meeting the conditions of Rules 1 and 2 will be used for resynchronization, with the exception of the case in which a node transmitting a dominant bit does not carry out a resynchronization as the result of a transition from recessive to dominant having (or causing) a positive phase error, if only recessive to dominant transitions are used for the resynchronization.</a:t>
            </a:r>
            <a:endParaRPr lang="en-US" dirty="0"/>
          </a:p>
        </p:txBody>
      </p:sp>
      <p:sp>
        <p:nvSpPr>
          <p:cNvPr id="4" name="Date Placeholder 3"/>
          <p:cNvSpPr>
            <a:spLocks noGrp="1"/>
          </p:cNvSpPr>
          <p:nvPr>
            <p:ph type="dt" sz="half" idx="10"/>
          </p:nvPr>
        </p:nvSpPr>
        <p:spPr/>
        <p:txBody>
          <a:bodyPr/>
          <a:lstStyle/>
          <a:p>
            <a:fld id="{0D5E7D22-B4A8-47EB-A10E-06762D46C96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89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a:t>The CAN protocol is based on </a:t>
            </a:r>
            <a:r>
              <a:rPr lang="en-US" dirty="0" smtClean="0"/>
              <a:t>CSMA/CD +AMP </a:t>
            </a:r>
            <a:r>
              <a:rPr lang="en-US" dirty="0"/>
              <a:t>(Carrier-Sense Multiple </a:t>
            </a:r>
            <a:r>
              <a:rPr lang="en-US" dirty="0" smtClean="0"/>
              <a:t>Access /Collision </a:t>
            </a:r>
            <a:r>
              <a:rPr lang="en-US" dirty="0"/>
              <a:t>Detection with Arbitration </a:t>
            </a:r>
            <a:r>
              <a:rPr lang="en-US" dirty="0" smtClean="0"/>
              <a:t>on Message </a:t>
            </a:r>
            <a:r>
              <a:rPr lang="en-US" dirty="0"/>
              <a:t>Priority) </a:t>
            </a:r>
            <a:r>
              <a:rPr lang="en-US" dirty="0" smtClean="0"/>
              <a:t>protocol</a:t>
            </a:r>
          </a:p>
          <a:p>
            <a:r>
              <a:rPr lang="en-US" dirty="0"/>
              <a:t>CAN protocol, however, </a:t>
            </a:r>
            <a:r>
              <a:rPr lang="en-US" dirty="0" smtClean="0"/>
              <a:t>solves the </a:t>
            </a:r>
            <a:r>
              <a:rPr lang="en-US" dirty="0"/>
              <a:t>collision problem using the principle of arbitration, where only the </a:t>
            </a:r>
            <a:r>
              <a:rPr lang="en-US" dirty="0" smtClean="0"/>
              <a:t>highest priority node </a:t>
            </a:r>
            <a:r>
              <a:rPr lang="en-US" dirty="0"/>
              <a:t>is given the right to send its data.</a:t>
            </a:r>
          </a:p>
        </p:txBody>
      </p:sp>
      <p:sp>
        <p:nvSpPr>
          <p:cNvPr id="4" name="Date Placeholder 3"/>
          <p:cNvSpPr>
            <a:spLocks noGrp="1"/>
          </p:cNvSpPr>
          <p:nvPr>
            <p:ph type="dt" sz="half" idx="10"/>
          </p:nvPr>
        </p:nvSpPr>
        <p:spPr/>
        <p:txBody>
          <a:bodyPr/>
          <a:lstStyle/>
          <a:p>
            <a:fld id="{8E4E7322-27CC-43A5-BB0F-D396A4FA982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resynchronization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With resynchronization, Phase_Seg1 may be lengthened or Phase_Seg2 may be shortened</a:t>
            </a:r>
          </a:p>
          <a:p>
            <a:r>
              <a:rPr lang="en-US" dirty="0" smtClean="0"/>
              <a:t>‘Bit resynchronization’ is a mechanism which can be used in the transmission of an isolated bit or a stream of bits of a message to  compensate for either the variations of individual (instantaneous) frequencies of the CAN controllers on the network;</a:t>
            </a:r>
          </a:p>
          <a:p>
            <a:r>
              <a:rPr lang="en-US" dirty="0" smtClean="0"/>
              <a:t> The changes in length of the nominal bit times introduced by switching from one transmitting station to another, for example during arbitration phases when the edges do not arrive at strictly the same instant, because of the different propagation times (or distances) of the different candidates in the arbitration procedure.</a:t>
            </a:r>
          </a:p>
          <a:p>
            <a:endParaRPr lang="en-US" dirty="0"/>
          </a:p>
        </p:txBody>
      </p:sp>
      <p:sp>
        <p:nvSpPr>
          <p:cNvPr id="4" name="Date Placeholder 3"/>
          <p:cNvSpPr>
            <a:spLocks noGrp="1"/>
          </p:cNvSpPr>
          <p:nvPr>
            <p:ph type="dt" sz="half" idx="10"/>
          </p:nvPr>
        </p:nvSpPr>
        <p:spPr/>
        <p:txBody>
          <a:bodyPr/>
          <a:lstStyle/>
          <a:p>
            <a:fld id="{1DEF3EB5-0919-4B77-B5B5-969600AA4889}"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90</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4" name="Content Placeholder 3"/>
          <p:cNvSpPr>
            <a:spLocks noGrp="1"/>
          </p:cNvSpPr>
          <p:nvPr>
            <p:ph idx="1"/>
          </p:nvPr>
        </p:nvSpPr>
        <p:spPr/>
        <p:txBody>
          <a:bodyPr/>
          <a:lstStyle/>
          <a:p>
            <a:r>
              <a:rPr lang="en-US" dirty="0" smtClean="0"/>
              <a:t>The resynchronization mode exploits various new features of CAN, namely</a:t>
            </a:r>
          </a:p>
          <a:p>
            <a:r>
              <a:rPr lang="en-US" dirty="0" smtClean="0"/>
              <a:t> phase errors and their associated signs,</a:t>
            </a:r>
          </a:p>
          <a:p>
            <a:r>
              <a:rPr lang="en-US" dirty="0" smtClean="0"/>
              <a:t> phase jumps and the widths of phase jumps.</a:t>
            </a:r>
            <a:endParaRPr lang="en-US" dirty="0"/>
          </a:p>
        </p:txBody>
      </p:sp>
      <p:sp>
        <p:nvSpPr>
          <p:cNvPr id="5" name="Date Placeholder 4"/>
          <p:cNvSpPr>
            <a:spLocks noGrp="1"/>
          </p:cNvSpPr>
          <p:nvPr>
            <p:ph type="dt" sz="half" idx="10"/>
          </p:nvPr>
        </p:nvSpPr>
        <p:spPr/>
        <p:txBody>
          <a:bodyPr/>
          <a:lstStyle/>
          <a:p>
            <a:fld id="{2344457F-C4B8-4B16-9DBE-18A3876BFC1B}" type="datetime1">
              <a:rPr lang="en-US" smtClean="0"/>
              <a:pPr/>
              <a:t>3/18/2015</a:t>
            </a:fld>
            <a:endParaRPr lang="en-US"/>
          </a:p>
        </p:txBody>
      </p:sp>
      <p:sp>
        <p:nvSpPr>
          <p:cNvPr id="6" name="Slide Number Placeholder 5"/>
          <p:cNvSpPr>
            <a:spLocks noGrp="1"/>
          </p:cNvSpPr>
          <p:nvPr>
            <p:ph type="sldNum" sz="quarter" idx="12"/>
          </p:nvPr>
        </p:nvSpPr>
        <p:spPr/>
        <p:txBody>
          <a:bodyPr/>
          <a:lstStyle/>
          <a:p>
            <a:fld id="{FE9F5F15-BEB1-4B63-BAA6-7C8FB1A2C5EA}" type="slidenum">
              <a:rPr lang="en-US" smtClean="0"/>
              <a:pPr/>
              <a:t>91</a:t>
            </a:fld>
            <a:endParaRPr lang="en-US"/>
          </a:p>
        </p:txBody>
      </p:sp>
      <p:sp>
        <p:nvSpPr>
          <p:cNvPr id="7" name="Footer Placeholder 6"/>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error of a signal transition</a:t>
            </a:r>
            <a:endParaRPr lang="en-US" dirty="0"/>
          </a:p>
        </p:txBody>
      </p:sp>
      <p:sp>
        <p:nvSpPr>
          <p:cNvPr id="3" name="Content Placeholder 2"/>
          <p:cNvSpPr>
            <a:spLocks noGrp="1"/>
          </p:cNvSpPr>
          <p:nvPr>
            <p:ph idx="1"/>
          </p:nvPr>
        </p:nvSpPr>
        <p:spPr/>
        <p:txBody>
          <a:bodyPr/>
          <a:lstStyle/>
          <a:p>
            <a:r>
              <a:rPr lang="en-US" dirty="0" smtClean="0"/>
              <a:t>The phase error e of an edge is given by the relative discrepancy in position between the edge of the incoming bit and the predicted position of the synchronization segment of the bit time.</a:t>
            </a:r>
            <a:endParaRPr lang="en-US" dirty="0"/>
          </a:p>
        </p:txBody>
      </p:sp>
      <p:sp>
        <p:nvSpPr>
          <p:cNvPr id="4" name="Date Placeholder 3"/>
          <p:cNvSpPr>
            <a:spLocks noGrp="1"/>
          </p:cNvSpPr>
          <p:nvPr>
            <p:ph type="dt" sz="half" idx="10"/>
          </p:nvPr>
        </p:nvSpPr>
        <p:spPr/>
        <p:txBody>
          <a:bodyPr/>
          <a:lstStyle/>
          <a:p>
            <a:fld id="{CDB4704D-7BC2-4524-A56D-43C5FCFB3518}"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92</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measurement of the phase error is characterized by</a:t>
            </a:r>
          </a:p>
          <a:p>
            <a:r>
              <a:rPr lang="en-US" dirty="0" smtClean="0"/>
              <a:t> its intensity (its magnitude), measured and expressed in time quanta;</a:t>
            </a:r>
          </a:p>
          <a:p>
            <a:r>
              <a:rPr lang="en-US" dirty="0" smtClean="0"/>
              <a:t> its sign, defined </a:t>
            </a:r>
            <a:r>
              <a:rPr lang="en-US" smtClean="0"/>
              <a:t>as follows</a:t>
            </a:r>
            <a:endParaRPr lang="en-US" dirty="0" smtClean="0"/>
          </a:p>
          <a:p>
            <a:r>
              <a:rPr lang="en-US" dirty="0" smtClean="0"/>
              <a:t>– e = 0 if the edge occurs within the synchronization segment,</a:t>
            </a:r>
          </a:p>
          <a:p>
            <a:r>
              <a:rPr lang="en-US" dirty="0" smtClean="0"/>
              <a:t>– e &gt; 0 if the edge occurs before the sample point of the current bit, in other words during phase segment 1,</a:t>
            </a:r>
          </a:p>
          <a:p>
            <a:r>
              <a:rPr lang="en-US" dirty="0" smtClean="0"/>
              <a:t>– e &lt; 0 if the edge occurs after the sample point of the preceding bit and before the synchronization segment of the following bit, in other words during phase segment 2 of the preceding bit.</a:t>
            </a:r>
            <a:endParaRPr lang="en-US" dirty="0"/>
          </a:p>
        </p:txBody>
      </p:sp>
      <p:sp>
        <p:nvSpPr>
          <p:cNvPr id="4" name="Date Placeholder 3"/>
          <p:cNvSpPr>
            <a:spLocks noGrp="1"/>
          </p:cNvSpPr>
          <p:nvPr>
            <p:ph type="dt" sz="half" idx="10"/>
          </p:nvPr>
        </p:nvSpPr>
        <p:spPr/>
        <p:txBody>
          <a:bodyPr/>
          <a:lstStyle/>
          <a:p>
            <a:fld id="{7C2089D7-AA4C-4389-8365-9191AF361D0D}"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93</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Phase jump and resynchronization jump width</a:t>
            </a:r>
            <a:endParaRPr lang="en-US" dirty="0"/>
          </a:p>
        </p:txBody>
      </p:sp>
      <p:sp>
        <p:nvSpPr>
          <p:cNvPr id="3" name="Content Placeholder 2"/>
          <p:cNvSpPr>
            <a:spLocks noGrp="1"/>
          </p:cNvSpPr>
          <p:nvPr>
            <p:ph idx="1"/>
          </p:nvPr>
        </p:nvSpPr>
        <p:spPr/>
        <p:txBody>
          <a:bodyPr>
            <a:normAutofit lnSpcReduction="10000"/>
          </a:bodyPr>
          <a:lstStyle/>
          <a:p>
            <a:r>
              <a:rPr lang="en-US" dirty="0" smtClean="0"/>
              <a:t>In order to design a device for re synchronizing a bit (or a stream of bits), it is important to start by defining its area of validity and action, by immediately defining a number of constraints.</a:t>
            </a:r>
          </a:p>
          <a:p>
            <a:r>
              <a:rPr lang="en-US" dirty="0" smtClean="0"/>
              <a:t>The maximum value of this constraint is called the resynchronization jump width (RJW),whose value (expressed in time quanta) can be programmed between 1 and 4, </a:t>
            </a:r>
          </a:p>
        </p:txBody>
      </p:sp>
      <p:sp>
        <p:nvSpPr>
          <p:cNvPr id="4" name="Date Placeholder 3"/>
          <p:cNvSpPr>
            <a:spLocks noGrp="1"/>
          </p:cNvSpPr>
          <p:nvPr>
            <p:ph type="dt" sz="half" idx="10"/>
          </p:nvPr>
        </p:nvSpPr>
        <p:spPr/>
        <p:txBody>
          <a:bodyPr/>
          <a:lstStyle/>
          <a:p>
            <a:fld id="{264C449E-EABF-4222-99B9-10C05E244322}"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94</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Now let us look at the actual effects of resynchronization.</a:t>
            </a:r>
          </a:p>
          <a:p>
            <a:r>
              <a:rPr lang="en-US" dirty="0" smtClean="0"/>
              <a:t> They are determined by the relation between the amplitude of the phase error </a:t>
            </a:r>
            <a:r>
              <a:rPr lang="en-US" b="1" dirty="0" smtClean="0"/>
              <a:t>e</a:t>
            </a:r>
            <a:r>
              <a:rPr lang="en-US" dirty="0" smtClean="0"/>
              <a:t> which causes the resynchronization phenomenon and that of the programmed value of RJW. There are two distinct cases:</a:t>
            </a:r>
          </a:p>
          <a:p>
            <a:r>
              <a:rPr lang="en-US" dirty="0" smtClean="0"/>
              <a:t>|e|&lt;  RJW</a:t>
            </a:r>
          </a:p>
          <a:p>
            <a:r>
              <a:rPr lang="en-US" dirty="0" smtClean="0"/>
              <a:t>In this case, if e is positive or negative, but less than or equal to RJW, the effect will be the same as that of a hard synchronization</a:t>
            </a:r>
            <a:endParaRPr lang="en-US" dirty="0"/>
          </a:p>
        </p:txBody>
      </p:sp>
      <p:sp>
        <p:nvSpPr>
          <p:cNvPr id="4" name="Date Placeholder 3"/>
          <p:cNvSpPr>
            <a:spLocks noGrp="1"/>
          </p:cNvSpPr>
          <p:nvPr>
            <p:ph type="dt" sz="half" idx="10"/>
          </p:nvPr>
        </p:nvSpPr>
        <p:spPr/>
        <p:txBody>
          <a:bodyPr/>
          <a:lstStyle/>
          <a:p>
            <a:fld id="{A57A55C0-AE22-4A9A-A3D4-9FB30FAF7DC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95</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2426708"/>
            <a:ext cx="8229600" cy="2872946"/>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A6D24A18-83B0-4315-A494-4919AD2CC76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96</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|e| &gt; RJW</a:t>
            </a:r>
          </a:p>
          <a:p>
            <a:r>
              <a:rPr lang="en-US" dirty="0" smtClean="0"/>
              <a:t>If e is positive and greater than the RJW, there will be a ‘resynchronization’ of the nominal bit time by elongation of phase segment 1, which in this case will be increased by a quantity equal to the RJW </a:t>
            </a:r>
          </a:p>
          <a:p>
            <a:r>
              <a:rPr lang="en-US" dirty="0" smtClean="0"/>
              <a:t>e is negative and greater than the RJW, there will be a ‘resynchronization’ of the nominal bit time by a shortening of phase segment 2, which in this case will be decreased by a quantity equal to the RJW</a:t>
            </a:r>
          </a:p>
          <a:p>
            <a:r>
              <a:rPr lang="en-US" dirty="0" smtClean="0"/>
              <a:t>As shown above, the effect of the resynchronization operation makes it possible to reset the sample point to the most suitable moment of the incoming bit, to measure it with greater Accuracy.</a:t>
            </a:r>
          </a:p>
        </p:txBody>
      </p:sp>
      <p:sp>
        <p:nvSpPr>
          <p:cNvPr id="4" name="Date Placeholder 3"/>
          <p:cNvSpPr>
            <a:spLocks noGrp="1"/>
          </p:cNvSpPr>
          <p:nvPr>
            <p:ph type="dt" sz="half" idx="10"/>
          </p:nvPr>
        </p:nvSpPr>
        <p:spPr/>
        <p:txBody>
          <a:bodyPr/>
          <a:lstStyle/>
          <a:p>
            <a:fld id="{A2F85578-74ED-499C-93F9-5A67BA76FE45}"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97</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1177527" y="1600200"/>
            <a:ext cx="6788945" cy="45259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CDC4EE15-80CB-4BFB-919E-DB239424E33A}"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98</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smtClean="0"/>
              <a:t>The amount of change in the phase buffer segments has an upper bound given by the synchronization jump width (SJW). The SJW is programmable between 1 and 4, and its value is added to Phase_Seg1 or subtracted from Phase_Seg2.</a:t>
            </a:r>
            <a:endParaRPr lang="en-US" dirty="0"/>
          </a:p>
        </p:txBody>
      </p:sp>
      <p:sp>
        <p:nvSpPr>
          <p:cNvPr id="4" name="Date Placeholder 3"/>
          <p:cNvSpPr>
            <a:spLocks noGrp="1"/>
          </p:cNvSpPr>
          <p:nvPr>
            <p:ph type="dt" sz="half" idx="10"/>
          </p:nvPr>
        </p:nvSpPr>
        <p:spPr/>
        <p:txBody>
          <a:bodyPr/>
          <a:lstStyle/>
          <a:p>
            <a:fld id="{8C5970C7-C2C4-4431-9379-2A9489C9F30C}" type="datetime1">
              <a:rPr lang="en-US" smtClean="0"/>
              <a:pPr/>
              <a:t>3/18/2015</a:t>
            </a:fld>
            <a:endParaRPr lang="en-US"/>
          </a:p>
        </p:txBody>
      </p:sp>
      <p:sp>
        <p:nvSpPr>
          <p:cNvPr id="5" name="Slide Number Placeholder 4"/>
          <p:cNvSpPr>
            <a:spLocks noGrp="1"/>
          </p:cNvSpPr>
          <p:nvPr>
            <p:ph type="sldNum" sz="quarter" idx="12"/>
          </p:nvPr>
        </p:nvSpPr>
        <p:spPr/>
        <p:txBody>
          <a:bodyPr/>
          <a:lstStyle/>
          <a:p>
            <a:fld id="{FE9F5F15-BEB1-4B63-BAA6-7C8FB1A2C5EA}" type="slidenum">
              <a:rPr lang="en-US" smtClean="0"/>
              <a:pPr/>
              <a:t>99</a:t>
            </a:fld>
            <a:endParaRPr lang="en-US"/>
          </a:p>
        </p:txBody>
      </p:sp>
      <p:sp>
        <p:nvSpPr>
          <p:cNvPr id="6" name="Footer Placeholder 5"/>
          <p:cNvSpPr>
            <a:spLocks noGrp="1"/>
          </p:cNvSpPr>
          <p:nvPr>
            <p:ph type="ftr" sz="quarter" idx="11"/>
          </p:nvPr>
        </p:nvSpPr>
        <p:spPr/>
        <p:txBody>
          <a:bodyPr/>
          <a:lstStyle/>
          <a:p>
            <a:r>
              <a:rPr lang="en-US" smtClean="0"/>
              <a:t>CAN</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1282</TotalTime>
  <Words>10722</Words>
  <Application>Microsoft Office PowerPoint</Application>
  <PresentationFormat>On-screen Show (4:3)</PresentationFormat>
  <Paragraphs>1428</Paragraphs>
  <Slides>171</Slides>
  <Notes>0</Notes>
  <HiddenSlides>0</HiddenSlides>
  <MMClips>0</MMClips>
  <ScaleCrop>false</ScaleCrop>
  <HeadingPairs>
    <vt:vector size="4" baseType="variant">
      <vt:variant>
        <vt:lpstr>Theme</vt:lpstr>
      </vt:variant>
      <vt:variant>
        <vt:i4>1</vt:i4>
      </vt:variant>
      <vt:variant>
        <vt:lpstr>Slide Titles</vt:lpstr>
      </vt:variant>
      <vt:variant>
        <vt:i4>171</vt:i4>
      </vt:variant>
    </vt:vector>
  </HeadingPairs>
  <TitlesOfParts>
    <vt:vector size="172" baseType="lpstr">
      <vt:lpstr>Office Theme</vt:lpstr>
      <vt:lpstr>CAN</vt:lpstr>
      <vt:lpstr>Introduction</vt:lpstr>
      <vt:lpstr>Contd.</vt:lpstr>
      <vt:lpstr>Contd.</vt:lpstr>
      <vt:lpstr>Contd.</vt:lpstr>
      <vt:lpstr>Contd.</vt:lpstr>
      <vt:lpstr>Contd.</vt:lpstr>
      <vt:lpstr>nodes</vt:lpstr>
      <vt:lpstr>Contd.</vt:lpstr>
      <vt:lpstr>Contd.</vt:lpstr>
      <vt:lpstr>2.0A and 2.0B</vt:lpstr>
      <vt:lpstr>Features</vt:lpstr>
      <vt:lpstr>Contd.</vt:lpstr>
      <vt:lpstr>CAN logic states</vt:lpstr>
      <vt:lpstr>Contd.</vt:lpstr>
      <vt:lpstr>Contd.</vt:lpstr>
      <vt:lpstr>Contd.</vt:lpstr>
      <vt:lpstr>Terminations</vt:lpstr>
      <vt:lpstr>Contd.</vt:lpstr>
      <vt:lpstr>CAN and the OSI model</vt:lpstr>
      <vt:lpstr>CAN and the OSI model</vt:lpstr>
      <vt:lpstr>Contd.</vt:lpstr>
      <vt:lpstr>Bit stuffing</vt:lpstr>
      <vt:lpstr>Contd.</vt:lpstr>
      <vt:lpstr>Contd.</vt:lpstr>
      <vt:lpstr>Contd.</vt:lpstr>
      <vt:lpstr>Frames </vt:lpstr>
      <vt:lpstr>Frames</vt:lpstr>
      <vt:lpstr>Data Frame</vt:lpstr>
      <vt:lpstr>Contd.</vt:lpstr>
      <vt:lpstr>Contd.</vt:lpstr>
      <vt:lpstr>Contd.</vt:lpstr>
      <vt:lpstr>example</vt:lpstr>
      <vt:lpstr>Contd.</vt:lpstr>
      <vt:lpstr>Control Field</vt:lpstr>
      <vt:lpstr>Contd.</vt:lpstr>
      <vt:lpstr>Data Field</vt:lpstr>
      <vt:lpstr>CRC Field</vt:lpstr>
      <vt:lpstr>Contd.</vt:lpstr>
      <vt:lpstr>Contd.</vt:lpstr>
      <vt:lpstr>ACK Field</vt:lpstr>
      <vt:lpstr>Contd.</vt:lpstr>
      <vt:lpstr>End of data frame</vt:lpstr>
      <vt:lpstr>Remote Frame</vt:lpstr>
      <vt:lpstr>Contd.</vt:lpstr>
      <vt:lpstr>Contd.</vt:lpstr>
      <vt:lpstr>Errors</vt:lpstr>
      <vt:lpstr>Contd.</vt:lpstr>
      <vt:lpstr>Contd.</vt:lpstr>
      <vt:lpstr>Contd.</vt:lpstr>
      <vt:lpstr>Contd.</vt:lpstr>
      <vt:lpstr>Contd.</vt:lpstr>
      <vt:lpstr>Contd.</vt:lpstr>
      <vt:lpstr>Contd.</vt:lpstr>
      <vt:lpstr>Contd.</vt:lpstr>
      <vt:lpstr>Error Frame</vt:lpstr>
      <vt:lpstr>Contd.</vt:lpstr>
      <vt:lpstr>Contd.</vt:lpstr>
      <vt:lpstr>Contd.</vt:lpstr>
      <vt:lpstr>Overload Frame</vt:lpstr>
      <vt:lpstr>Contd.</vt:lpstr>
      <vt:lpstr>Contd.</vt:lpstr>
      <vt:lpstr>Overload delimiter</vt:lpstr>
      <vt:lpstr>Interframe period</vt:lpstr>
      <vt:lpstr>Contd.</vt:lpstr>
      <vt:lpstr>Contd.</vt:lpstr>
      <vt:lpstr>Contd.</vt:lpstr>
      <vt:lpstr>Contd.</vt:lpstr>
      <vt:lpstr>Nominal Bit Timing</vt:lpstr>
      <vt:lpstr>Contd.</vt:lpstr>
      <vt:lpstr>Message bit time</vt:lpstr>
      <vt:lpstr>Contd.</vt:lpstr>
      <vt:lpstr>Slide 73</vt:lpstr>
      <vt:lpstr>Contd.</vt:lpstr>
      <vt:lpstr>Contd.</vt:lpstr>
      <vt:lpstr>Constructing the bit time</vt:lpstr>
      <vt:lpstr>Contd.</vt:lpstr>
      <vt:lpstr>Contd.</vt:lpstr>
      <vt:lpstr>Contd.</vt:lpstr>
      <vt:lpstr>Contd.</vt:lpstr>
      <vt:lpstr>Contd.</vt:lpstr>
      <vt:lpstr>Bit sync.</vt:lpstr>
      <vt:lpstr>Contd.</vt:lpstr>
      <vt:lpstr>Bit Synchronization</vt:lpstr>
      <vt:lpstr>Contd.</vt:lpstr>
      <vt:lpstr>Contd.</vt:lpstr>
      <vt:lpstr>Contd.</vt:lpstr>
      <vt:lpstr>Operating rules</vt:lpstr>
      <vt:lpstr>Contd.</vt:lpstr>
      <vt:lpstr>Bit resynchronization</vt:lpstr>
      <vt:lpstr>Contd.</vt:lpstr>
      <vt:lpstr>Phase error of a signal transition</vt:lpstr>
      <vt:lpstr>Contd.</vt:lpstr>
      <vt:lpstr>Phase jump and resynchronization jump width</vt:lpstr>
      <vt:lpstr>Contd.</vt:lpstr>
      <vt:lpstr>Contd.</vt:lpstr>
      <vt:lpstr>Slide 97</vt:lpstr>
      <vt:lpstr>Contd.</vt:lpstr>
      <vt:lpstr>Contd.</vt:lpstr>
      <vt:lpstr>PIC Microcontroller CAN Interface</vt:lpstr>
      <vt:lpstr>CAN node with any PIC microcontroller</vt:lpstr>
      <vt:lpstr>Contd.</vt:lpstr>
      <vt:lpstr>Contd.</vt:lpstr>
      <vt:lpstr>CAN node with integrated CAN module</vt:lpstr>
      <vt:lpstr>PIC18F258 Microcontroller</vt:lpstr>
      <vt:lpstr>Contd.</vt:lpstr>
      <vt:lpstr>Contd.</vt:lpstr>
      <vt:lpstr>Contd.</vt:lpstr>
      <vt:lpstr>Contd.</vt:lpstr>
      <vt:lpstr>Contd.</vt:lpstr>
      <vt:lpstr>Contd.</vt:lpstr>
      <vt:lpstr>Contd.</vt:lpstr>
      <vt:lpstr>Configuration Mode</vt:lpstr>
      <vt:lpstr>Disable Mode</vt:lpstr>
      <vt:lpstr>Normal Operation Mode</vt:lpstr>
      <vt:lpstr>Listen-only Mode</vt:lpstr>
      <vt:lpstr>Slide 117</vt:lpstr>
      <vt:lpstr>Loop-Back Mode</vt:lpstr>
      <vt:lpstr>Error Recognition Mode</vt:lpstr>
      <vt:lpstr>CAN Message Transmission</vt:lpstr>
      <vt:lpstr>CAN Message Reception</vt:lpstr>
      <vt:lpstr>Receiver buffer</vt:lpstr>
      <vt:lpstr>Contd.</vt:lpstr>
      <vt:lpstr>Contd.</vt:lpstr>
      <vt:lpstr>Filter truth table</vt:lpstr>
      <vt:lpstr>Calculating the Timing Parameters</vt:lpstr>
      <vt:lpstr>Slide 127</vt:lpstr>
      <vt:lpstr>mikroC CAN Functions</vt:lpstr>
      <vt:lpstr>Slide 129</vt:lpstr>
      <vt:lpstr>Contd.</vt:lpstr>
      <vt:lpstr>CANGetOperationMode</vt:lpstr>
      <vt:lpstr>CANInitialize</vt:lpstr>
      <vt:lpstr>Slide 133</vt:lpstr>
      <vt:lpstr>Slide 134</vt:lpstr>
      <vt:lpstr>Slide 135</vt:lpstr>
      <vt:lpstr>CANSetBaudRate</vt:lpstr>
      <vt:lpstr>CANSetMask</vt:lpstr>
      <vt:lpstr>CANSetFilter</vt:lpstr>
      <vt:lpstr>CANRead</vt:lpstr>
      <vt:lpstr>Slide 140</vt:lpstr>
      <vt:lpstr>CANWrite</vt:lpstr>
      <vt:lpstr>Slide 142</vt:lpstr>
      <vt:lpstr>CAN Bus Programming</vt:lpstr>
      <vt:lpstr>Temperature Sensor CAN Bus Project</vt:lpstr>
      <vt:lpstr>Temperature Sensor CAN Bus Project</vt:lpstr>
      <vt:lpstr>Contd.</vt:lpstr>
      <vt:lpstr>Contd.</vt:lpstr>
      <vt:lpstr>The DISPLAY Processor</vt:lpstr>
      <vt:lpstr>The COLLECTOR Processor</vt:lpstr>
      <vt:lpstr>Contd.</vt:lpstr>
      <vt:lpstr>Contd.</vt:lpstr>
      <vt:lpstr>Contd.</vt:lpstr>
      <vt:lpstr>DISPLAY Program</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vector>
  </TitlesOfParts>
  <Company>ece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c:title>
  <dc:creator>Admin-ECE</dc:creator>
  <cp:lastModifiedBy>JAYANTHY</cp:lastModifiedBy>
  <cp:revision>152</cp:revision>
  <dcterms:created xsi:type="dcterms:W3CDTF">2014-03-13T08:41:12Z</dcterms:created>
  <dcterms:modified xsi:type="dcterms:W3CDTF">2015-03-18T04:54:00Z</dcterms:modified>
</cp:coreProperties>
</file>